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nton" charset="1" panose="00000500000000000000"/>
      <p:regular r:id="rId32"/>
    </p:embeddedFont>
    <p:embeddedFont>
      <p:font typeface="Quicksand Bold" charset="1" panose="00000000000000000000"/>
      <p:regular r:id="rId33"/>
    </p:embeddedFont>
    <p:embeddedFont>
      <p:font typeface="Quicksand"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3.png" Type="http://schemas.openxmlformats.org/officeDocument/2006/relationships/image"/><Relationship Id="rId7" Target="../media/image3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https://github.com/htmw/2024F-Bad-Ideas/wiki"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537705" y="-2335552"/>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683089" y="9252299"/>
            <a:ext cx="16230600" cy="1034701"/>
          </a:xfrm>
          <a:custGeom>
            <a:avLst/>
            <a:gdLst/>
            <a:ahLst/>
            <a:cxnLst/>
            <a:rect r="r" b="b" t="t" l="l"/>
            <a:pathLst>
              <a:path h="1034701" w="16230600">
                <a:moveTo>
                  <a:pt x="0" y="0"/>
                </a:moveTo>
                <a:lnTo>
                  <a:pt x="16230600" y="0"/>
                </a:lnTo>
                <a:lnTo>
                  <a:pt x="16230600" y="1034701"/>
                </a:lnTo>
                <a:lnTo>
                  <a:pt x="0" y="1034701"/>
                </a:lnTo>
                <a:lnTo>
                  <a:pt x="0" y="0"/>
                </a:lnTo>
                <a:close/>
              </a:path>
            </a:pathLst>
          </a:custGeom>
          <a:blipFill>
            <a:blip r:embed="rId4"/>
            <a:stretch>
              <a:fillRect l="0" t="0" r="0" b="0"/>
            </a:stretch>
          </a:blipFill>
        </p:spPr>
      </p:sp>
      <p:sp>
        <p:nvSpPr>
          <p:cNvPr name="Freeform 6" id="6"/>
          <p:cNvSpPr/>
          <p:nvPr/>
        </p:nvSpPr>
        <p:spPr>
          <a:xfrm flipH="false" flipV="false" rot="0">
            <a:off x="0" y="6822364"/>
            <a:ext cx="7414590" cy="3464636"/>
          </a:xfrm>
          <a:custGeom>
            <a:avLst/>
            <a:gdLst/>
            <a:ahLst/>
            <a:cxnLst/>
            <a:rect r="r" b="b" t="t" l="l"/>
            <a:pathLst>
              <a:path h="3464636" w="7414590">
                <a:moveTo>
                  <a:pt x="0" y="0"/>
                </a:moveTo>
                <a:lnTo>
                  <a:pt x="7414590" y="0"/>
                </a:lnTo>
                <a:lnTo>
                  <a:pt x="7414590" y="3464636"/>
                </a:lnTo>
                <a:lnTo>
                  <a:pt x="0" y="3464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43235" y="901180"/>
            <a:ext cx="3344765" cy="9385820"/>
          </a:xfrm>
          <a:custGeom>
            <a:avLst/>
            <a:gdLst/>
            <a:ahLst/>
            <a:cxnLst/>
            <a:rect r="r" b="b" t="t" l="l"/>
            <a:pathLst>
              <a:path h="9385820" w="3344765">
                <a:moveTo>
                  <a:pt x="0" y="0"/>
                </a:moveTo>
                <a:lnTo>
                  <a:pt x="3344765" y="0"/>
                </a:lnTo>
                <a:lnTo>
                  <a:pt x="3344765" y="9385820"/>
                </a:lnTo>
                <a:lnTo>
                  <a:pt x="0" y="93858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5826" y="-227700"/>
            <a:ext cx="3358706" cy="4114800"/>
          </a:xfrm>
          <a:custGeom>
            <a:avLst/>
            <a:gdLst/>
            <a:ahLst/>
            <a:cxnLst/>
            <a:rect r="r" b="b" t="t" l="l"/>
            <a:pathLst>
              <a:path h="4114800" w="3358706">
                <a:moveTo>
                  <a:pt x="0" y="0"/>
                </a:moveTo>
                <a:lnTo>
                  <a:pt x="3358705" y="0"/>
                </a:lnTo>
                <a:lnTo>
                  <a:pt x="335870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992524">
            <a:off x="11028100" y="1289719"/>
            <a:ext cx="2342922" cy="2311683"/>
          </a:xfrm>
          <a:custGeom>
            <a:avLst/>
            <a:gdLst/>
            <a:ahLst/>
            <a:cxnLst/>
            <a:rect r="r" b="b" t="t" l="l"/>
            <a:pathLst>
              <a:path h="2311683" w="2342922">
                <a:moveTo>
                  <a:pt x="0" y="0"/>
                </a:moveTo>
                <a:lnTo>
                  <a:pt x="2342922" y="0"/>
                </a:lnTo>
                <a:lnTo>
                  <a:pt x="2342922" y="2311683"/>
                </a:lnTo>
                <a:lnTo>
                  <a:pt x="0" y="2311683"/>
                </a:lnTo>
                <a:lnTo>
                  <a:pt x="0" y="0"/>
                </a:lnTo>
                <a:close/>
              </a:path>
            </a:pathLst>
          </a:custGeom>
          <a:blipFill>
            <a:blip r:embed="rId11"/>
            <a:stretch>
              <a:fillRect l="0" t="0" r="0" b="0"/>
            </a:stretch>
          </a:blipFill>
        </p:spPr>
      </p:sp>
      <p:sp>
        <p:nvSpPr>
          <p:cNvPr name="Freeform 10" id="10"/>
          <p:cNvSpPr/>
          <p:nvPr/>
        </p:nvSpPr>
        <p:spPr>
          <a:xfrm flipH="false" flipV="false" rot="351215">
            <a:off x="9615200" y="2239053"/>
            <a:ext cx="3058353" cy="2978071"/>
          </a:xfrm>
          <a:custGeom>
            <a:avLst/>
            <a:gdLst/>
            <a:ahLst/>
            <a:cxnLst/>
            <a:rect r="r" b="b" t="t" l="l"/>
            <a:pathLst>
              <a:path h="2978071" w="3058353">
                <a:moveTo>
                  <a:pt x="0" y="0"/>
                </a:moveTo>
                <a:lnTo>
                  <a:pt x="3058353" y="0"/>
                </a:lnTo>
                <a:lnTo>
                  <a:pt x="3058353" y="2978071"/>
                </a:lnTo>
                <a:lnTo>
                  <a:pt x="0" y="2978071"/>
                </a:lnTo>
                <a:lnTo>
                  <a:pt x="0" y="0"/>
                </a:lnTo>
                <a:close/>
              </a:path>
            </a:pathLst>
          </a:custGeom>
          <a:blipFill>
            <a:blip r:embed="rId12"/>
            <a:stretch>
              <a:fillRect l="0" t="0" r="0" b="0"/>
            </a:stretch>
          </a:blipFill>
        </p:spPr>
      </p:sp>
      <p:sp>
        <p:nvSpPr>
          <p:cNvPr name="Freeform 11" id="11"/>
          <p:cNvSpPr/>
          <p:nvPr/>
        </p:nvSpPr>
        <p:spPr>
          <a:xfrm flipH="false" flipV="false" rot="730673">
            <a:off x="6305824" y="4924311"/>
            <a:ext cx="1714152" cy="882009"/>
          </a:xfrm>
          <a:custGeom>
            <a:avLst/>
            <a:gdLst/>
            <a:ahLst/>
            <a:cxnLst/>
            <a:rect r="r" b="b" t="t" l="l"/>
            <a:pathLst>
              <a:path h="882009" w="1714152">
                <a:moveTo>
                  <a:pt x="0" y="0"/>
                </a:moveTo>
                <a:lnTo>
                  <a:pt x="1714152" y="0"/>
                </a:lnTo>
                <a:lnTo>
                  <a:pt x="1714152" y="882010"/>
                </a:lnTo>
                <a:lnTo>
                  <a:pt x="0" y="882010"/>
                </a:lnTo>
                <a:lnTo>
                  <a:pt x="0" y="0"/>
                </a:lnTo>
                <a:close/>
              </a:path>
            </a:pathLst>
          </a:custGeom>
          <a:blipFill>
            <a:blip r:embed="rId13">
              <a:alphaModFix amt="53000"/>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5093889" y="3928114"/>
            <a:ext cx="8100221" cy="2630797"/>
          </a:xfrm>
          <a:prstGeom prst="rect">
            <a:avLst/>
          </a:prstGeom>
        </p:spPr>
        <p:txBody>
          <a:bodyPr anchor="t" rtlCol="false" tIns="0" lIns="0" bIns="0" rIns="0">
            <a:spAutoFit/>
          </a:bodyPr>
          <a:lstStyle/>
          <a:p>
            <a:pPr algn="ctr">
              <a:lnSpc>
                <a:spcPts val="10199"/>
              </a:lnSpc>
            </a:pPr>
            <a:r>
              <a:rPr lang="en-US" sz="10199" spc="469">
                <a:solidFill>
                  <a:srgbClr val="F4C624"/>
                </a:solidFill>
                <a:latin typeface="Anton"/>
                <a:ea typeface="Anton"/>
                <a:cs typeface="Anton"/>
                <a:sym typeface="Anton"/>
              </a:rPr>
              <a:t>WEATHER WEAR</a:t>
            </a:r>
          </a:p>
        </p:txBody>
      </p:sp>
      <p:sp>
        <p:nvSpPr>
          <p:cNvPr name="TextBox 13" id="13"/>
          <p:cNvSpPr txBox="true"/>
          <p:nvPr/>
        </p:nvSpPr>
        <p:spPr>
          <a:xfrm rot="0">
            <a:off x="7124391" y="6784264"/>
            <a:ext cx="3874071"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4C624"/>
                </a:solidFill>
                <a:latin typeface="Quicksand Bold"/>
                <a:ea typeface="Quicksand Bold"/>
                <a:cs typeface="Quicksand Bold"/>
                <a:sym typeface="Quicksand Bold"/>
              </a:rPr>
              <a:t>Presented By Team - 3 Bad Ideas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1609820" y="3163188"/>
            <a:ext cx="4936847" cy="4900862"/>
          </a:xfrm>
          <a:custGeom>
            <a:avLst/>
            <a:gdLst/>
            <a:ahLst/>
            <a:cxnLst/>
            <a:rect r="r" b="b" t="t" l="l"/>
            <a:pathLst>
              <a:path h="4900862" w="4936847">
                <a:moveTo>
                  <a:pt x="0" y="0"/>
                </a:moveTo>
                <a:lnTo>
                  <a:pt x="4936847" y="0"/>
                </a:lnTo>
                <a:lnTo>
                  <a:pt x="4936847" y="4900862"/>
                </a:lnTo>
                <a:lnTo>
                  <a:pt x="0" y="4900862"/>
                </a:lnTo>
                <a:lnTo>
                  <a:pt x="0" y="0"/>
                </a:lnTo>
                <a:close/>
              </a:path>
            </a:pathLst>
          </a:custGeom>
          <a:blipFill>
            <a:blip r:embed="rId6"/>
            <a:stretch>
              <a:fillRect l="0" t="0" r="-49177" b="0"/>
            </a:stretch>
          </a:blipFill>
        </p:spPr>
      </p:sp>
      <p:sp>
        <p:nvSpPr>
          <p:cNvPr name="TextBox 13" id="13"/>
          <p:cNvSpPr txBox="true"/>
          <p:nvPr/>
        </p:nvSpPr>
        <p:spPr>
          <a:xfrm rot="0">
            <a:off x="1028700" y="3115563"/>
            <a:ext cx="9369805" cy="54590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Quicksand"/>
                <a:ea typeface="Quicksand"/>
                <a:cs typeface="Quicksand"/>
                <a:sym typeface="Quicksand"/>
              </a:rPr>
              <a:t>This is Ananya, Age 22. She stays in Mumbai, India, and she is a College Student.</a:t>
            </a:r>
          </a:p>
          <a:p>
            <a:pPr algn="l">
              <a:lnSpc>
                <a:spcPts val="3079"/>
              </a:lnSpc>
              <a:spcBef>
                <a:spcPct val="0"/>
              </a:spcBef>
            </a:pP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She walks around campus a lot, balancing her classes, internships, and extracurricular activities.</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Mumbai's weather can be unpredictable, with sudden rain showers or humid heat. She likes trendy, comfortable clothes but struggles to dress appropriately when the weather changes quickly.</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She uses multiple apps to manage her busy schedule and lifestyle.</a:t>
            </a:r>
          </a:p>
          <a:p>
            <a:pPr algn="l" marL="474978" indent="-237489" lvl="1">
              <a:lnSpc>
                <a:spcPts val="3079"/>
              </a:lnSpc>
              <a:buFont typeface="Arial"/>
              <a:buChar char="•"/>
            </a:pPr>
            <a:r>
              <a:rPr lang="en-US" sz="2199">
                <a:solidFill>
                  <a:srgbClr val="FFFFFF"/>
                </a:solidFill>
                <a:latin typeface="Quicksand"/>
                <a:ea typeface="Quicksand"/>
                <a:cs typeface="Quicksand"/>
                <a:sym typeface="Quicksand"/>
              </a:rPr>
              <a:t>She often finds herself either drenched in rain or overheated due to sudden weather changes and needs something that will help her choose the right outfit for the day without wasting time.</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ANANYA</a:t>
            </a: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0" id="10"/>
          <p:cNvGrpSpPr/>
          <p:nvPr/>
        </p:nvGrpSpPr>
        <p:grpSpPr>
          <a:xfrm rot="0">
            <a:off x="8576910" y="4571733"/>
            <a:ext cx="948787" cy="948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750990" y="4571733"/>
            <a:ext cx="948787" cy="948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14247" y="8749350"/>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sp>
        <p:nvSpPr>
          <p:cNvPr name="TextBox 17" id="17"/>
          <p:cNvSpPr txBox="true"/>
          <p:nvPr/>
        </p:nvSpPr>
        <p:spPr>
          <a:xfrm rot="0">
            <a:off x="1855491" y="1503479"/>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TECHNOLOGIES</a:t>
            </a:r>
          </a:p>
        </p:txBody>
      </p:sp>
      <p:grpSp>
        <p:nvGrpSpPr>
          <p:cNvPr name="Group 18" id="18"/>
          <p:cNvGrpSpPr/>
          <p:nvPr/>
        </p:nvGrpSpPr>
        <p:grpSpPr>
          <a:xfrm rot="0">
            <a:off x="1670096" y="3155099"/>
            <a:ext cx="4468562" cy="5594251"/>
            <a:chOff x="0" y="0"/>
            <a:chExt cx="5958083" cy="7459001"/>
          </a:xfrm>
        </p:grpSpPr>
        <p:grpSp>
          <p:nvGrpSpPr>
            <p:cNvPr name="Group 19" id="19"/>
            <p:cNvGrpSpPr/>
            <p:nvPr/>
          </p:nvGrpSpPr>
          <p:grpSpPr>
            <a:xfrm rot="0">
              <a:off x="0" y="0"/>
              <a:ext cx="5958083" cy="7459001"/>
              <a:chOff x="0" y="0"/>
              <a:chExt cx="1176905" cy="1473383"/>
            </a:xfrm>
          </p:grpSpPr>
          <p:sp>
            <p:nvSpPr>
              <p:cNvPr name="Freeform 20" id="2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21" id="2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88383" y="393865"/>
              <a:ext cx="4108901" cy="1265049"/>
              <a:chOff x="0" y="0"/>
              <a:chExt cx="2639989" cy="812800"/>
            </a:xfrm>
          </p:grpSpPr>
          <p:sp>
            <p:nvSpPr>
              <p:cNvPr name="Freeform 23" id="2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24" id="2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Frontend</a:t>
              </a:r>
            </a:p>
          </p:txBody>
        </p:sp>
      </p:grpSp>
      <p:sp>
        <p:nvSpPr>
          <p:cNvPr name="TextBox 26" id="26"/>
          <p:cNvSpPr txBox="true"/>
          <p:nvPr/>
        </p:nvSpPr>
        <p:spPr>
          <a:xfrm rot="0">
            <a:off x="1992410" y="5036601"/>
            <a:ext cx="3853062" cy="27527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Next JS</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Shadcn</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Tailwind CSS</a:t>
            </a:r>
          </a:p>
          <a:p>
            <a:pPr algn="l">
              <a:lnSpc>
                <a:spcPts val="3600"/>
              </a:lnSpc>
            </a:pPr>
          </a:p>
        </p:txBody>
      </p:sp>
      <p:sp>
        <p:nvSpPr>
          <p:cNvPr name="Freeform 27" id="27"/>
          <p:cNvSpPr/>
          <p:nvPr/>
        </p:nvSpPr>
        <p:spPr>
          <a:xfrm flipH="false" flipV="false" rot="0">
            <a:off x="16432509" y="599029"/>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grpSp>
        <p:nvGrpSpPr>
          <p:cNvPr name="Group 28" id="28"/>
          <p:cNvGrpSpPr/>
          <p:nvPr/>
        </p:nvGrpSpPr>
        <p:grpSpPr>
          <a:xfrm rot="0">
            <a:off x="6921203" y="3155099"/>
            <a:ext cx="4468562" cy="5594251"/>
            <a:chOff x="0" y="0"/>
            <a:chExt cx="5958083" cy="7459001"/>
          </a:xfrm>
        </p:grpSpPr>
        <p:grpSp>
          <p:nvGrpSpPr>
            <p:cNvPr name="Group 29" id="29"/>
            <p:cNvGrpSpPr/>
            <p:nvPr/>
          </p:nvGrpSpPr>
          <p:grpSpPr>
            <a:xfrm rot="0">
              <a:off x="0" y="0"/>
              <a:ext cx="5958083" cy="7459001"/>
              <a:chOff x="0" y="0"/>
              <a:chExt cx="1176905" cy="1473383"/>
            </a:xfrm>
          </p:grpSpPr>
          <p:sp>
            <p:nvSpPr>
              <p:cNvPr name="Freeform 30" id="3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1" id="3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888383" y="393865"/>
              <a:ext cx="4108901" cy="1265049"/>
              <a:chOff x="0" y="0"/>
              <a:chExt cx="2639989" cy="812800"/>
            </a:xfrm>
          </p:grpSpPr>
          <p:sp>
            <p:nvSpPr>
              <p:cNvPr name="Freeform 33" id="3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34" id="3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Backend</a:t>
              </a:r>
            </a:p>
          </p:txBody>
        </p:sp>
      </p:grpSp>
      <p:grpSp>
        <p:nvGrpSpPr>
          <p:cNvPr name="Group 36" id="36"/>
          <p:cNvGrpSpPr/>
          <p:nvPr/>
        </p:nvGrpSpPr>
        <p:grpSpPr>
          <a:xfrm rot="0">
            <a:off x="12170815" y="3155099"/>
            <a:ext cx="4468562" cy="5594251"/>
            <a:chOff x="0" y="0"/>
            <a:chExt cx="5958083" cy="7459001"/>
          </a:xfrm>
        </p:grpSpPr>
        <p:grpSp>
          <p:nvGrpSpPr>
            <p:cNvPr name="Group 37" id="37"/>
            <p:cNvGrpSpPr/>
            <p:nvPr/>
          </p:nvGrpSpPr>
          <p:grpSpPr>
            <a:xfrm rot="0">
              <a:off x="0" y="0"/>
              <a:ext cx="5958083" cy="7459001"/>
              <a:chOff x="0" y="0"/>
              <a:chExt cx="1176905" cy="1473383"/>
            </a:xfrm>
          </p:grpSpPr>
          <p:sp>
            <p:nvSpPr>
              <p:cNvPr name="Freeform 38" id="38"/>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9" id="39"/>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888383" y="393865"/>
              <a:ext cx="4108901" cy="1265049"/>
              <a:chOff x="0" y="0"/>
              <a:chExt cx="2639989" cy="812800"/>
            </a:xfrm>
          </p:grpSpPr>
          <p:sp>
            <p:nvSpPr>
              <p:cNvPr name="Freeform 41" id="41"/>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42" id="42"/>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Database</a:t>
              </a:r>
            </a:p>
          </p:txBody>
        </p:sp>
      </p:grpSp>
      <p:sp>
        <p:nvSpPr>
          <p:cNvPr name="TextBox 44" id="44"/>
          <p:cNvSpPr txBox="true"/>
          <p:nvPr/>
        </p:nvSpPr>
        <p:spPr>
          <a:xfrm rot="0">
            <a:off x="7217469" y="5133975"/>
            <a:ext cx="3853062" cy="22955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Flask</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Open weather API</a:t>
            </a:r>
          </a:p>
          <a:p>
            <a:pPr algn="l">
              <a:lnSpc>
                <a:spcPts val="3600"/>
              </a:lnSpc>
            </a:pPr>
          </a:p>
        </p:txBody>
      </p:sp>
      <p:sp>
        <p:nvSpPr>
          <p:cNvPr name="TextBox 45" id="45"/>
          <p:cNvSpPr txBox="true"/>
          <p:nvPr/>
        </p:nvSpPr>
        <p:spPr>
          <a:xfrm rot="0">
            <a:off x="12442528" y="5231349"/>
            <a:ext cx="3853062" cy="9239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MongoDB</a:t>
            </a:r>
          </a:p>
          <a:p>
            <a:pPr algn="l">
              <a:lnSpc>
                <a:spcPts val="3600"/>
              </a:lnSpc>
            </a:pP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0" id="10"/>
          <p:cNvGrpSpPr/>
          <p:nvPr/>
        </p:nvGrpSpPr>
        <p:grpSpPr>
          <a:xfrm rot="0">
            <a:off x="8576910" y="4571733"/>
            <a:ext cx="948787" cy="948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750990" y="4571733"/>
            <a:ext cx="948787" cy="948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14247" y="8749350"/>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sp>
        <p:nvSpPr>
          <p:cNvPr name="TextBox 17" id="17"/>
          <p:cNvSpPr txBox="true"/>
          <p:nvPr/>
        </p:nvSpPr>
        <p:spPr>
          <a:xfrm rot="0">
            <a:off x="1855491" y="1503479"/>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TECHNOLOGIES</a:t>
            </a:r>
          </a:p>
        </p:txBody>
      </p:sp>
      <p:grpSp>
        <p:nvGrpSpPr>
          <p:cNvPr name="Group 18" id="18"/>
          <p:cNvGrpSpPr/>
          <p:nvPr/>
        </p:nvGrpSpPr>
        <p:grpSpPr>
          <a:xfrm rot="0">
            <a:off x="1670096" y="3155099"/>
            <a:ext cx="4468562" cy="5594251"/>
            <a:chOff x="0" y="0"/>
            <a:chExt cx="5958083" cy="7459001"/>
          </a:xfrm>
        </p:grpSpPr>
        <p:grpSp>
          <p:nvGrpSpPr>
            <p:cNvPr name="Group 19" id="19"/>
            <p:cNvGrpSpPr/>
            <p:nvPr/>
          </p:nvGrpSpPr>
          <p:grpSpPr>
            <a:xfrm rot="0">
              <a:off x="0" y="0"/>
              <a:ext cx="5958083" cy="7459001"/>
              <a:chOff x="0" y="0"/>
              <a:chExt cx="1176905" cy="1473383"/>
            </a:xfrm>
          </p:grpSpPr>
          <p:sp>
            <p:nvSpPr>
              <p:cNvPr name="Freeform 20" id="20"/>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21" id="21"/>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88383" y="393865"/>
              <a:ext cx="4108901" cy="1265049"/>
              <a:chOff x="0" y="0"/>
              <a:chExt cx="2639989" cy="812800"/>
            </a:xfrm>
          </p:grpSpPr>
          <p:sp>
            <p:nvSpPr>
              <p:cNvPr name="Freeform 23" id="23"/>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24" id="24"/>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364778" y="637251"/>
              <a:ext cx="3228528" cy="687893"/>
            </a:xfrm>
            <a:prstGeom prst="rect">
              <a:avLst/>
            </a:prstGeom>
          </p:spPr>
          <p:txBody>
            <a:bodyPr anchor="t" rtlCol="false" tIns="0" lIns="0" bIns="0" rIns="0">
              <a:spAutoFit/>
            </a:bodyPr>
            <a:lstStyle/>
            <a:p>
              <a:pPr algn="ctr">
                <a:lnSpc>
                  <a:spcPts val="4375"/>
                </a:lnSpc>
                <a:spcBef>
                  <a:spcPct val="0"/>
                </a:spcBef>
              </a:pPr>
              <a:r>
                <a:rPr lang="en-US" b="true" sz="3125">
                  <a:solidFill>
                    <a:srgbClr val="FFFFFF"/>
                  </a:solidFill>
                  <a:latin typeface="Quicksand Bold"/>
                  <a:ea typeface="Quicksand Bold"/>
                  <a:cs typeface="Quicksand Bold"/>
                  <a:sym typeface="Quicksand Bold"/>
                </a:rPr>
                <a:t>Deployment</a:t>
              </a:r>
            </a:p>
          </p:txBody>
        </p:sp>
      </p:grpSp>
      <p:sp>
        <p:nvSpPr>
          <p:cNvPr name="TextBox 26" id="26"/>
          <p:cNvSpPr txBox="true"/>
          <p:nvPr/>
        </p:nvSpPr>
        <p:spPr>
          <a:xfrm rot="0">
            <a:off x="1992410" y="5036601"/>
            <a:ext cx="3853062" cy="18383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Vercel</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AWS</a:t>
            </a:r>
          </a:p>
          <a:p>
            <a:pPr algn="l">
              <a:lnSpc>
                <a:spcPts val="3600"/>
              </a:lnSpc>
            </a:pPr>
          </a:p>
        </p:txBody>
      </p:sp>
      <p:sp>
        <p:nvSpPr>
          <p:cNvPr name="Freeform 27" id="27"/>
          <p:cNvSpPr/>
          <p:nvPr/>
        </p:nvSpPr>
        <p:spPr>
          <a:xfrm flipH="false" flipV="false" rot="0">
            <a:off x="16432509" y="599029"/>
            <a:ext cx="1441243" cy="859341"/>
          </a:xfrm>
          <a:custGeom>
            <a:avLst/>
            <a:gdLst/>
            <a:ahLst/>
            <a:cxnLst/>
            <a:rect r="r" b="b" t="t" l="l"/>
            <a:pathLst>
              <a:path h="859341" w="1441243">
                <a:moveTo>
                  <a:pt x="0" y="0"/>
                </a:moveTo>
                <a:lnTo>
                  <a:pt x="1441244" y="0"/>
                </a:lnTo>
                <a:lnTo>
                  <a:pt x="1441244" y="859342"/>
                </a:lnTo>
                <a:lnTo>
                  <a:pt x="0" y="859342"/>
                </a:lnTo>
                <a:lnTo>
                  <a:pt x="0" y="0"/>
                </a:lnTo>
                <a:close/>
              </a:path>
            </a:pathLst>
          </a:custGeom>
          <a:blipFill>
            <a:blip r:embed="rId5"/>
            <a:stretch>
              <a:fillRect l="0" t="0" r="0" b="0"/>
            </a:stretch>
          </a:blipFill>
        </p:spPr>
      </p:sp>
      <p:grpSp>
        <p:nvGrpSpPr>
          <p:cNvPr name="Group 28" id="28"/>
          <p:cNvGrpSpPr/>
          <p:nvPr/>
        </p:nvGrpSpPr>
        <p:grpSpPr>
          <a:xfrm rot="0">
            <a:off x="6920456" y="3155099"/>
            <a:ext cx="4468562" cy="5594251"/>
            <a:chOff x="0" y="0"/>
            <a:chExt cx="1176905" cy="1473383"/>
          </a:xfrm>
        </p:grpSpPr>
        <p:sp>
          <p:nvSpPr>
            <p:cNvPr name="Freeform 29" id="29"/>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0" id="30"/>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7586743" y="3450498"/>
            <a:ext cx="3081676" cy="948787"/>
            <a:chOff x="0" y="0"/>
            <a:chExt cx="2639989" cy="812800"/>
          </a:xfrm>
        </p:grpSpPr>
        <p:sp>
          <p:nvSpPr>
            <p:cNvPr name="Freeform 32" id="32"/>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33" id="33"/>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7944039" y="3517923"/>
            <a:ext cx="2421396" cy="833737"/>
          </a:xfrm>
          <a:prstGeom prst="rect">
            <a:avLst/>
          </a:prstGeom>
        </p:spPr>
        <p:txBody>
          <a:bodyPr anchor="t" rtlCol="false" tIns="0" lIns="0" bIns="0" rIns="0">
            <a:spAutoFit/>
          </a:bodyPr>
          <a:lstStyle/>
          <a:p>
            <a:pPr algn="ctr">
              <a:lnSpc>
                <a:spcPts val="3396"/>
              </a:lnSpc>
              <a:spcBef>
                <a:spcPct val="0"/>
              </a:spcBef>
            </a:pPr>
            <a:r>
              <a:rPr lang="en-US" b="true" sz="2425">
                <a:solidFill>
                  <a:srgbClr val="FFFFFF"/>
                </a:solidFill>
                <a:latin typeface="Quicksand Bold"/>
                <a:ea typeface="Quicksand Bold"/>
                <a:cs typeface="Quicksand Bold"/>
                <a:sym typeface="Quicksand Bold"/>
              </a:rPr>
              <a:t>Machine Learning</a:t>
            </a:r>
          </a:p>
        </p:txBody>
      </p:sp>
      <p:grpSp>
        <p:nvGrpSpPr>
          <p:cNvPr name="Group 35" id="35"/>
          <p:cNvGrpSpPr/>
          <p:nvPr/>
        </p:nvGrpSpPr>
        <p:grpSpPr>
          <a:xfrm rot="0">
            <a:off x="12170815" y="3155099"/>
            <a:ext cx="4468562" cy="5594251"/>
            <a:chOff x="0" y="0"/>
            <a:chExt cx="5958083" cy="7459001"/>
          </a:xfrm>
        </p:grpSpPr>
        <p:grpSp>
          <p:nvGrpSpPr>
            <p:cNvPr name="Group 36" id="36"/>
            <p:cNvGrpSpPr/>
            <p:nvPr/>
          </p:nvGrpSpPr>
          <p:grpSpPr>
            <a:xfrm rot="0">
              <a:off x="0" y="0"/>
              <a:ext cx="5958083" cy="7459001"/>
              <a:chOff x="0" y="0"/>
              <a:chExt cx="1176905" cy="1473383"/>
            </a:xfrm>
          </p:grpSpPr>
          <p:sp>
            <p:nvSpPr>
              <p:cNvPr name="Freeform 37" id="37"/>
              <p:cNvSpPr/>
              <p:nvPr/>
            </p:nvSpPr>
            <p:spPr>
              <a:xfrm flipH="false" flipV="false" rot="0">
                <a:off x="0" y="0"/>
                <a:ext cx="1176905" cy="1473383"/>
              </a:xfrm>
              <a:custGeom>
                <a:avLst/>
                <a:gdLst/>
                <a:ahLst/>
                <a:cxnLst/>
                <a:rect r="r" b="b" t="t" l="l"/>
                <a:pathLst>
                  <a:path h="1473383" w="1176905">
                    <a:moveTo>
                      <a:pt x="0" y="0"/>
                    </a:moveTo>
                    <a:lnTo>
                      <a:pt x="1176905" y="0"/>
                    </a:lnTo>
                    <a:lnTo>
                      <a:pt x="1176905" y="1473383"/>
                    </a:lnTo>
                    <a:lnTo>
                      <a:pt x="0" y="1473383"/>
                    </a:lnTo>
                    <a:close/>
                  </a:path>
                </a:pathLst>
              </a:custGeom>
              <a:solidFill>
                <a:srgbClr val="145DA0"/>
              </a:solidFill>
            </p:spPr>
          </p:sp>
          <p:sp>
            <p:nvSpPr>
              <p:cNvPr name="TextBox 38" id="38"/>
              <p:cNvSpPr txBox="true"/>
              <p:nvPr/>
            </p:nvSpPr>
            <p:spPr>
              <a:xfrm>
                <a:off x="0" y="-38100"/>
                <a:ext cx="1176905" cy="1511483"/>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88383" y="393865"/>
              <a:ext cx="4108901" cy="1265049"/>
              <a:chOff x="0" y="0"/>
              <a:chExt cx="2639989" cy="812800"/>
            </a:xfrm>
          </p:grpSpPr>
          <p:sp>
            <p:nvSpPr>
              <p:cNvPr name="Freeform 40" id="40"/>
              <p:cNvSpPr/>
              <p:nvPr/>
            </p:nvSpPr>
            <p:spPr>
              <a:xfrm flipH="false" flipV="false" rot="0">
                <a:off x="0" y="0"/>
                <a:ext cx="2639989" cy="812800"/>
              </a:xfrm>
              <a:custGeom>
                <a:avLst/>
                <a:gdLst/>
                <a:ahLst/>
                <a:cxnLst/>
                <a:rect r="r" b="b" t="t" l="l"/>
                <a:pathLst>
                  <a:path h="812800" w="2639989">
                    <a:moveTo>
                      <a:pt x="39101" y="0"/>
                    </a:moveTo>
                    <a:lnTo>
                      <a:pt x="2600889" y="0"/>
                    </a:lnTo>
                    <a:cubicBezTo>
                      <a:pt x="2611259" y="0"/>
                      <a:pt x="2621204" y="4120"/>
                      <a:pt x="2628537" y="11452"/>
                    </a:cubicBezTo>
                    <a:cubicBezTo>
                      <a:pt x="2635870" y="18785"/>
                      <a:pt x="2639989" y="28731"/>
                      <a:pt x="2639989" y="39101"/>
                    </a:cubicBezTo>
                    <a:lnTo>
                      <a:pt x="2639989" y="773699"/>
                    </a:lnTo>
                    <a:cubicBezTo>
                      <a:pt x="2639989" y="784069"/>
                      <a:pt x="2635870" y="794015"/>
                      <a:pt x="2628537" y="801348"/>
                    </a:cubicBezTo>
                    <a:cubicBezTo>
                      <a:pt x="2621204" y="808680"/>
                      <a:pt x="2611259" y="812800"/>
                      <a:pt x="2600889" y="812800"/>
                    </a:cubicBezTo>
                    <a:lnTo>
                      <a:pt x="39101" y="812800"/>
                    </a:lnTo>
                    <a:cubicBezTo>
                      <a:pt x="28731" y="812800"/>
                      <a:pt x="18785" y="808680"/>
                      <a:pt x="11452" y="801348"/>
                    </a:cubicBezTo>
                    <a:cubicBezTo>
                      <a:pt x="4120" y="794015"/>
                      <a:pt x="0" y="784069"/>
                      <a:pt x="0" y="773699"/>
                    </a:cubicBezTo>
                    <a:lnTo>
                      <a:pt x="0" y="39101"/>
                    </a:lnTo>
                    <a:cubicBezTo>
                      <a:pt x="0" y="28731"/>
                      <a:pt x="4120" y="18785"/>
                      <a:pt x="11452" y="11452"/>
                    </a:cubicBezTo>
                    <a:cubicBezTo>
                      <a:pt x="18785" y="4120"/>
                      <a:pt x="28731" y="0"/>
                      <a:pt x="39101" y="0"/>
                    </a:cubicBezTo>
                    <a:close/>
                  </a:path>
                </a:pathLst>
              </a:custGeom>
              <a:solidFill>
                <a:srgbClr val="052B6B"/>
              </a:solidFill>
            </p:spPr>
          </p:sp>
          <p:sp>
            <p:nvSpPr>
              <p:cNvPr name="TextBox 41" id="41"/>
              <p:cNvSpPr txBox="true"/>
              <p:nvPr/>
            </p:nvSpPr>
            <p:spPr>
              <a:xfrm>
                <a:off x="0" y="-38100"/>
                <a:ext cx="2639989" cy="8509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364778" y="637251"/>
              <a:ext cx="3228528" cy="721127"/>
            </a:xfrm>
            <a:prstGeom prst="rect">
              <a:avLst/>
            </a:prstGeom>
          </p:spPr>
          <p:txBody>
            <a:bodyPr anchor="t" rtlCol="false" tIns="0" lIns="0" bIns="0" rIns="0">
              <a:spAutoFit/>
            </a:bodyPr>
            <a:lstStyle/>
            <a:p>
              <a:pPr algn="ctr">
                <a:lnSpc>
                  <a:spcPts val="4655"/>
                </a:lnSpc>
                <a:spcBef>
                  <a:spcPct val="0"/>
                </a:spcBef>
              </a:pPr>
              <a:r>
                <a:rPr lang="en-US" b="true" sz="3325">
                  <a:solidFill>
                    <a:srgbClr val="FFFFFF"/>
                  </a:solidFill>
                  <a:latin typeface="Quicksand Bold"/>
                  <a:ea typeface="Quicksand Bold"/>
                  <a:cs typeface="Quicksand Bold"/>
                  <a:sym typeface="Quicksand Bold"/>
                </a:rPr>
                <a:t>Tools</a:t>
              </a:r>
            </a:p>
          </p:txBody>
        </p:sp>
      </p:grpSp>
      <p:sp>
        <p:nvSpPr>
          <p:cNvPr name="TextBox 43" id="43"/>
          <p:cNvSpPr txBox="true"/>
          <p:nvPr/>
        </p:nvSpPr>
        <p:spPr>
          <a:xfrm rot="0">
            <a:off x="7217469" y="5133975"/>
            <a:ext cx="3853062" cy="229552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Scikit Learn</a:t>
            </a:r>
          </a:p>
          <a:p>
            <a:pPr algn="l">
              <a:lnSpc>
                <a:spcPts val="3600"/>
              </a:lnSpc>
            </a:pPr>
          </a:p>
          <a:p>
            <a:pPr algn="l" marL="647700" indent="-323850" lvl="1">
              <a:lnSpc>
                <a:spcPts val="3600"/>
              </a:lnSpc>
              <a:buFont typeface="Arial"/>
              <a:buChar char="•"/>
            </a:pPr>
            <a:r>
              <a:rPr lang="en-US" b="true" sz="3000">
                <a:solidFill>
                  <a:srgbClr val="FFFFFF"/>
                </a:solidFill>
                <a:latin typeface="Quicksand Bold"/>
                <a:ea typeface="Quicksand Bold"/>
                <a:cs typeface="Quicksand Bold"/>
                <a:sym typeface="Quicksand Bold"/>
              </a:rPr>
              <a:t>Pytorch</a:t>
            </a:r>
          </a:p>
          <a:p>
            <a:pPr algn="l">
              <a:lnSpc>
                <a:spcPts val="3600"/>
              </a:lnSpc>
            </a:pPr>
          </a:p>
          <a:p>
            <a:pPr algn="l">
              <a:lnSpc>
                <a:spcPts val="3600"/>
              </a:lnSpc>
            </a:pPr>
          </a:p>
        </p:txBody>
      </p:sp>
      <p:sp>
        <p:nvSpPr>
          <p:cNvPr name="TextBox 44" id="44"/>
          <p:cNvSpPr txBox="true"/>
          <p:nvPr/>
        </p:nvSpPr>
        <p:spPr>
          <a:xfrm rot="0">
            <a:off x="12465343" y="4812321"/>
            <a:ext cx="3853062" cy="3762375"/>
          </a:xfrm>
          <a:prstGeom prst="rect">
            <a:avLst/>
          </a:prstGeom>
        </p:spPr>
        <p:txBody>
          <a:bodyPr anchor="t" rtlCol="false" tIns="0" lIns="0" bIns="0" rIns="0">
            <a:spAutoFit/>
          </a:bodyPr>
          <a:lstStyle/>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Figma</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VSCode</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Codespaces</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Github</a:t>
            </a:r>
          </a:p>
          <a:p>
            <a:pPr algn="l">
              <a:lnSpc>
                <a:spcPts val="3360"/>
              </a:lnSpc>
            </a:pPr>
          </a:p>
          <a:p>
            <a:pPr algn="l" marL="604521" indent="-302261" lvl="1">
              <a:lnSpc>
                <a:spcPts val="3360"/>
              </a:lnSpc>
              <a:buFont typeface="Arial"/>
              <a:buChar char="•"/>
            </a:pPr>
            <a:r>
              <a:rPr lang="en-US" b="true" sz="2800">
                <a:solidFill>
                  <a:srgbClr val="FFFFFF"/>
                </a:solidFill>
                <a:latin typeface="Quicksand Bold"/>
                <a:ea typeface="Quicksand Bold"/>
                <a:cs typeface="Quicksand Bold"/>
                <a:sym typeface="Quicksand Bold"/>
              </a:rPr>
              <a:t>Postman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225095" y="3676174"/>
            <a:ext cx="4312236" cy="2934651"/>
          </a:xfrm>
          <a:custGeom>
            <a:avLst/>
            <a:gdLst/>
            <a:ahLst/>
            <a:cxnLst/>
            <a:rect r="r" b="b" t="t" l="l"/>
            <a:pathLst>
              <a:path h="2934651" w="4312236">
                <a:moveTo>
                  <a:pt x="0" y="0"/>
                </a:moveTo>
                <a:lnTo>
                  <a:pt x="4312236" y="0"/>
                </a:lnTo>
                <a:lnTo>
                  <a:pt x="4312236" y="2934652"/>
                </a:lnTo>
                <a:lnTo>
                  <a:pt x="0" y="2934652"/>
                </a:lnTo>
                <a:lnTo>
                  <a:pt x="0" y="0"/>
                </a:lnTo>
                <a:close/>
              </a:path>
            </a:pathLst>
          </a:custGeom>
          <a:blipFill>
            <a:blip r:embed="rId6"/>
            <a:stretch>
              <a:fillRect l="0" t="0" r="-32788"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FRONTEND TECHNOLOGIES</a:t>
            </a:r>
          </a:p>
        </p:txBody>
      </p:sp>
      <p:sp>
        <p:nvSpPr>
          <p:cNvPr name="TextBox 16" id="16"/>
          <p:cNvSpPr txBox="true"/>
          <p:nvPr/>
        </p:nvSpPr>
        <p:spPr>
          <a:xfrm rot="0">
            <a:off x="1504228" y="4199385"/>
            <a:ext cx="8100221" cy="4200525"/>
          </a:xfrm>
          <a:prstGeom prst="rect">
            <a:avLst/>
          </a:prstGeom>
        </p:spPr>
        <p:txBody>
          <a:bodyPr anchor="t" rtlCol="false" tIns="0" lIns="0" bIns="0" rIns="0">
            <a:spAutoFit/>
          </a:bodyPr>
          <a:lstStyle/>
          <a:p>
            <a:pPr algn="ctr">
              <a:lnSpc>
                <a:spcPts val="4799"/>
              </a:lnSpc>
            </a:pPr>
            <a:r>
              <a:rPr lang="en-US" sz="3999" b="true">
                <a:solidFill>
                  <a:srgbClr val="FFFFFF"/>
                </a:solidFill>
                <a:latin typeface="Quicksand Bold"/>
                <a:ea typeface="Quicksand Bold"/>
                <a:cs typeface="Quicksand Bold"/>
                <a:sym typeface="Quicksand Bold"/>
              </a:rPr>
              <a:t>So here next js is used for building the website because next js is one of the best frontend frameworks and with integration with shadcn and tailwind css, building minimalistic website easier.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418504" y="3462608"/>
            <a:ext cx="3512210" cy="3405779"/>
          </a:xfrm>
          <a:custGeom>
            <a:avLst/>
            <a:gdLst/>
            <a:ahLst/>
            <a:cxnLst/>
            <a:rect r="r" b="b" t="t" l="l"/>
            <a:pathLst>
              <a:path h="3405779" w="3512210">
                <a:moveTo>
                  <a:pt x="0" y="0"/>
                </a:moveTo>
                <a:lnTo>
                  <a:pt x="3512209" y="0"/>
                </a:lnTo>
                <a:lnTo>
                  <a:pt x="3512209" y="3405779"/>
                </a:lnTo>
                <a:lnTo>
                  <a:pt x="0" y="3405779"/>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BACKEND TECHNOLOGIES</a:t>
            </a:r>
          </a:p>
        </p:txBody>
      </p:sp>
      <p:sp>
        <p:nvSpPr>
          <p:cNvPr name="TextBox 16" id="16"/>
          <p:cNvSpPr txBox="true"/>
          <p:nvPr/>
        </p:nvSpPr>
        <p:spPr>
          <a:xfrm rot="0">
            <a:off x="1504228" y="4199385"/>
            <a:ext cx="8100221" cy="5400675"/>
          </a:xfrm>
          <a:prstGeom prst="rect">
            <a:avLst/>
          </a:prstGeom>
        </p:spPr>
        <p:txBody>
          <a:bodyPr anchor="t" rtlCol="false" tIns="0" lIns="0" bIns="0" rIns="0">
            <a:spAutoFit/>
          </a:bodyPr>
          <a:lstStyle/>
          <a:p>
            <a:pPr algn="ctr">
              <a:lnSpc>
                <a:spcPts val="4799"/>
              </a:lnSpc>
            </a:pPr>
            <a:r>
              <a:rPr lang="en-US" sz="3999" b="true">
                <a:solidFill>
                  <a:srgbClr val="FFFFFF"/>
                </a:solidFill>
                <a:latin typeface="Quicksand Bold"/>
                <a:ea typeface="Quicksand Bold"/>
                <a:cs typeface="Quicksand Bold"/>
                <a:sym typeface="Quicksand Bold"/>
              </a:rPr>
              <a:t>So flask, one the best lightweight backend library and it can be used for production as well but for minimal tasks and open weather API, which is most important part of this application because it gives the live data about the weather.</a:t>
            </a:r>
          </a:p>
          <a:p>
            <a:pPr algn="ctr">
              <a:lnSpc>
                <a:spcPts val="4799"/>
              </a:lnSpc>
            </a:pP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425789" y="2234742"/>
            <a:ext cx="5497639" cy="5469154"/>
          </a:xfrm>
          <a:custGeom>
            <a:avLst/>
            <a:gdLst/>
            <a:ahLst/>
            <a:cxnLst/>
            <a:rect r="r" b="b" t="t" l="l"/>
            <a:pathLst>
              <a:path h="5469154" w="5497639">
                <a:moveTo>
                  <a:pt x="0" y="0"/>
                </a:moveTo>
                <a:lnTo>
                  <a:pt x="5497639" y="0"/>
                </a:lnTo>
                <a:lnTo>
                  <a:pt x="5497639" y="5469154"/>
                </a:lnTo>
                <a:lnTo>
                  <a:pt x="0" y="5469154"/>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DATABASE TECHNOLOGIES</a:t>
            </a:r>
          </a:p>
        </p:txBody>
      </p:sp>
      <p:sp>
        <p:nvSpPr>
          <p:cNvPr name="TextBox 16" id="16"/>
          <p:cNvSpPr txBox="true"/>
          <p:nvPr/>
        </p:nvSpPr>
        <p:spPr>
          <a:xfrm rot="0">
            <a:off x="1504228" y="3893924"/>
            <a:ext cx="8100221" cy="5133975"/>
          </a:xfrm>
          <a:prstGeom prst="rect">
            <a:avLst/>
          </a:prstGeom>
        </p:spPr>
        <p:txBody>
          <a:bodyPr anchor="t" rtlCol="false" tIns="0" lIns="0" bIns="0" rIns="0">
            <a:spAutoFit/>
          </a:bodyPr>
          <a:lstStyle/>
          <a:p>
            <a:pPr algn="ctr">
              <a:lnSpc>
                <a:spcPts val="4560"/>
              </a:lnSpc>
            </a:pPr>
            <a:r>
              <a:rPr lang="en-US" sz="3800" b="true">
                <a:solidFill>
                  <a:srgbClr val="FFFFFF"/>
                </a:solidFill>
                <a:latin typeface="Quicksand Bold"/>
                <a:ea typeface="Quicksand Bold"/>
                <a:cs typeface="Quicksand Bold"/>
                <a:sym typeface="Quicksand Bold"/>
              </a:rPr>
              <a:t>MongoDB is one the best NoSQL database and as the application data can also be unstructured, this would be best option to choose it. This also have fast retrieval ( read operations) compared to SQL databases, so this is better choice for this application.</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446071" y="3723431"/>
            <a:ext cx="3457075" cy="2884133"/>
          </a:xfrm>
          <a:custGeom>
            <a:avLst/>
            <a:gdLst/>
            <a:ahLst/>
            <a:cxnLst/>
            <a:rect r="r" b="b" t="t" l="l"/>
            <a:pathLst>
              <a:path h="2884133" w="3457075">
                <a:moveTo>
                  <a:pt x="0" y="0"/>
                </a:moveTo>
                <a:lnTo>
                  <a:pt x="3457075" y="0"/>
                </a:lnTo>
                <a:lnTo>
                  <a:pt x="3457075" y="2884133"/>
                </a:lnTo>
                <a:lnTo>
                  <a:pt x="0" y="2884133"/>
                </a:lnTo>
                <a:lnTo>
                  <a:pt x="0" y="0"/>
                </a:lnTo>
                <a:close/>
              </a:path>
            </a:pathLst>
          </a:custGeom>
          <a:blipFill>
            <a:blip r:embed="rId6"/>
            <a:stretch>
              <a:fillRect l="0" t="0" r="0" b="0"/>
            </a:stretch>
          </a:blipFill>
        </p:spPr>
      </p:sp>
      <p:sp>
        <p:nvSpPr>
          <p:cNvPr name="TextBox 15" id="15"/>
          <p:cNvSpPr txBox="true"/>
          <p:nvPr/>
        </p:nvSpPr>
        <p:spPr>
          <a:xfrm rot="0">
            <a:off x="1504228" y="1531724"/>
            <a:ext cx="8100221" cy="3495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DEPLOYMENT TECHNOLOGIES</a:t>
            </a:r>
          </a:p>
        </p:txBody>
      </p:sp>
      <p:sp>
        <p:nvSpPr>
          <p:cNvPr name="TextBox 16" id="16"/>
          <p:cNvSpPr txBox="true"/>
          <p:nvPr/>
        </p:nvSpPr>
        <p:spPr>
          <a:xfrm rot="0">
            <a:off x="1504228" y="5036924"/>
            <a:ext cx="8100221" cy="3790950"/>
          </a:xfrm>
          <a:prstGeom prst="rect">
            <a:avLst/>
          </a:prstGeom>
        </p:spPr>
        <p:txBody>
          <a:bodyPr anchor="t" rtlCol="false" tIns="0" lIns="0" bIns="0" rIns="0">
            <a:spAutoFit/>
          </a:bodyPr>
          <a:lstStyle/>
          <a:p>
            <a:pPr algn="ctr">
              <a:lnSpc>
                <a:spcPts val="4320"/>
              </a:lnSpc>
            </a:pPr>
            <a:r>
              <a:rPr lang="en-US" sz="3600" b="true">
                <a:solidFill>
                  <a:srgbClr val="FFFFFF"/>
                </a:solidFill>
                <a:latin typeface="Quicksand Bold"/>
                <a:ea typeface="Quicksand Bold"/>
                <a:cs typeface="Quicksand Bold"/>
                <a:sym typeface="Quicksand Bold"/>
              </a:rPr>
              <a:t>Here, first vercel is used for deploying the frontend part of the application and aws is used for deploying backend and machine learning as well because NextJS works seamless in vercel, as vercel are the one who developed Next js.</a:t>
            </a: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324924" y="3728042"/>
            <a:ext cx="4277177" cy="3121475"/>
          </a:xfrm>
          <a:custGeom>
            <a:avLst/>
            <a:gdLst/>
            <a:ahLst/>
            <a:cxnLst/>
            <a:rect r="r" b="b" t="t" l="l"/>
            <a:pathLst>
              <a:path h="3121475" w="4277177">
                <a:moveTo>
                  <a:pt x="0" y="0"/>
                </a:moveTo>
                <a:lnTo>
                  <a:pt x="4277177" y="0"/>
                </a:lnTo>
                <a:lnTo>
                  <a:pt x="4277177" y="3121475"/>
                </a:lnTo>
                <a:lnTo>
                  <a:pt x="0" y="3121475"/>
                </a:lnTo>
                <a:lnTo>
                  <a:pt x="0" y="0"/>
                </a:lnTo>
                <a:close/>
              </a:path>
            </a:pathLst>
          </a:custGeom>
          <a:blipFill>
            <a:blip r:embed="rId6"/>
            <a:stretch>
              <a:fillRect l="0" t="0" r="0" b="0"/>
            </a:stretch>
          </a:blipFill>
        </p:spPr>
      </p:sp>
      <p:sp>
        <p:nvSpPr>
          <p:cNvPr name="TextBox 15" id="15"/>
          <p:cNvSpPr txBox="true"/>
          <p:nvPr/>
        </p:nvSpPr>
        <p:spPr>
          <a:xfrm rot="0">
            <a:off x="1504228" y="1531724"/>
            <a:ext cx="8100221" cy="3495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MACHINE LEARNING TECHNOLOGIES</a:t>
            </a:r>
          </a:p>
        </p:txBody>
      </p:sp>
      <p:sp>
        <p:nvSpPr>
          <p:cNvPr name="TextBox 16" id="16"/>
          <p:cNvSpPr txBox="true"/>
          <p:nvPr/>
        </p:nvSpPr>
        <p:spPr>
          <a:xfrm rot="0">
            <a:off x="1504228" y="5017874"/>
            <a:ext cx="8100221" cy="3276600"/>
          </a:xfrm>
          <a:prstGeom prst="rect">
            <a:avLst/>
          </a:prstGeom>
        </p:spPr>
        <p:txBody>
          <a:bodyPr anchor="t" rtlCol="false" tIns="0" lIns="0" bIns="0" rIns="0">
            <a:spAutoFit/>
          </a:bodyPr>
          <a:lstStyle/>
          <a:p>
            <a:pPr algn="ctr">
              <a:lnSpc>
                <a:spcPts val="3720"/>
              </a:lnSpc>
            </a:pPr>
            <a:r>
              <a:rPr lang="en-US" sz="3100" b="true">
                <a:solidFill>
                  <a:srgbClr val="FFFFFF"/>
                </a:solidFill>
                <a:latin typeface="Quicksand Bold"/>
                <a:ea typeface="Quicksand Bold"/>
                <a:cs typeface="Quicksand Bold"/>
                <a:sym typeface="Quicksand Bold"/>
              </a:rPr>
              <a:t>So here scikit learning is primarily used for building the basic version of the machine learning algorithms and in later on stages, Pytorch is used for build even more accurate version of the machine learning which understands the weather even more better and predicts it well.</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grpSp>
        <p:nvGrpSpPr>
          <p:cNvPr name="Group 11" id="11"/>
          <p:cNvGrpSpPr/>
          <p:nvPr/>
        </p:nvGrpSpPr>
        <p:grpSpPr>
          <a:xfrm rot="0">
            <a:off x="10636210" y="2627099"/>
            <a:ext cx="5076797" cy="50767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62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194204" y="3682759"/>
            <a:ext cx="3960810" cy="2965477"/>
          </a:xfrm>
          <a:custGeom>
            <a:avLst/>
            <a:gdLst/>
            <a:ahLst/>
            <a:cxnLst/>
            <a:rect r="r" b="b" t="t" l="l"/>
            <a:pathLst>
              <a:path h="2965477" w="3960810">
                <a:moveTo>
                  <a:pt x="0" y="0"/>
                </a:moveTo>
                <a:lnTo>
                  <a:pt x="3960810" y="0"/>
                </a:lnTo>
                <a:lnTo>
                  <a:pt x="3960810" y="2965477"/>
                </a:lnTo>
                <a:lnTo>
                  <a:pt x="0" y="2965477"/>
                </a:lnTo>
                <a:lnTo>
                  <a:pt x="0" y="0"/>
                </a:lnTo>
                <a:close/>
              </a:path>
            </a:pathLst>
          </a:custGeom>
          <a:blipFill>
            <a:blip r:embed="rId6"/>
            <a:stretch>
              <a:fillRect l="0" t="0" r="0" b="0"/>
            </a:stretch>
          </a:blipFill>
        </p:spPr>
      </p:sp>
      <p:sp>
        <p:nvSpPr>
          <p:cNvPr name="TextBox 15" id="15"/>
          <p:cNvSpPr txBox="true"/>
          <p:nvPr/>
        </p:nvSpPr>
        <p:spPr>
          <a:xfrm rot="0">
            <a:off x="1504228" y="1531724"/>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ABOUT TOOLS TECHNOLOGIES</a:t>
            </a:r>
          </a:p>
        </p:txBody>
      </p:sp>
      <p:sp>
        <p:nvSpPr>
          <p:cNvPr name="TextBox 16" id="16"/>
          <p:cNvSpPr txBox="true"/>
          <p:nvPr/>
        </p:nvSpPr>
        <p:spPr>
          <a:xfrm rot="0">
            <a:off x="1504228" y="4318447"/>
            <a:ext cx="8100221" cy="39624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Figma is mainly used for prototyping and design how the product looks like. VSCode is where actually the code is written. Codespaces is where the collaboration code is done, for pair programming. Github is where whole code is hosted. Postman is for testing the API endpoints.</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0" y="0"/>
            <a:ext cx="4168343" cy="3944294"/>
          </a:xfrm>
          <a:custGeom>
            <a:avLst/>
            <a:gdLst/>
            <a:ahLst/>
            <a:cxnLst/>
            <a:rect r="r" b="b" t="t" l="l"/>
            <a:pathLst>
              <a:path h="3944294" w="4168343">
                <a:moveTo>
                  <a:pt x="0" y="0"/>
                </a:moveTo>
                <a:lnTo>
                  <a:pt x="4168343" y="0"/>
                </a:lnTo>
                <a:lnTo>
                  <a:pt x="4168343" y="3944294"/>
                </a:lnTo>
                <a:lnTo>
                  <a:pt x="0" y="3944294"/>
                </a:lnTo>
                <a:lnTo>
                  <a:pt x="0" y="0"/>
                </a:lnTo>
                <a:close/>
              </a:path>
            </a:pathLst>
          </a:custGeom>
          <a:blipFill>
            <a:blip r:embed="rId6"/>
            <a:stretch>
              <a:fillRect l="0" t="0" r="0" b="0"/>
            </a:stretch>
          </a:blipFill>
        </p:spPr>
      </p:sp>
      <p:sp>
        <p:nvSpPr>
          <p:cNvPr name="TextBox 13" id="13"/>
          <p:cNvSpPr txBox="true"/>
          <p:nvPr/>
        </p:nvSpPr>
        <p:spPr>
          <a:xfrm rot="0">
            <a:off x="2151220" y="1615533"/>
            <a:ext cx="13985561"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ALGORITHMS</a:t>
            </a:r>
          </a:p>
        </p:txBody>
      </p:sp>
      <p:sp>
        <p:nvSpPr>
          <p:cNvPr name="TextBox 14" id="14"/>
          <p:cNvSpPr txBox="true"/>
          <p:nvPr/>
        </p:nvSpPr>
        <p:spPr>
          <a:xfrm rot="0">
            <a:off x="3300025" y="3231552"/>
            <a:ext cx="11687950" cy="5153025"/>
          </a:xfrm>
          <a:prstGeom prst="rect">
            <a:avLst/>
          </a:prstGeom>
        </p:spPr>
        <p:txBody>
          <a:bodyPr anchor="t" rtlCol="false" tIns="0" lIns="0" bIns="0" rIns="0">
            <a:spAutoFit/>
          </a:bodyPr>
          <a:lstStyle/>
          <a:p>
            <a:pPr algn="just">
              <a:lnSpc>
                <a:spcPts val="2748"/>
              </a:lnSpc>
            </a:pPr>
            <a:r>
              <a:rPr lang="en-US" sz="2290" b="true">
                <a:solidFill>
                  <a:srgbClr val="F4C624"/>
                </a:solidFill>
                <a:latin typeface="Quicksand Bold"/>
                <a:ea typeface="Quicksand Bold"/>
                <a:cs typeface="Quicksand Bold"/>
                <a:sym typeface="Quicksand Bold"/>
              </a:rPr>
              <a:t>Predicting Weather</a:t>
            </a:r>
          </a:p>
          <a:p>
            <a:pPr algn="just">
              <a:lnSpc>
                <a:spcPts val="2748"/>
              </a:lnSpc>
            </a:pPr>
            <a:r>
              <a:rPr lang="en-US" sz="2290" b="true">
                <a:solidFill>
                  <a:srgbClr val="FFFFFF"/>
                </a:solidFill>
                <a:latin typeface="Quicksand Bold"/>
                <a:ea typeface="Quicksand Bold"/>
                <a:cs typeface="Quicksand Bold"/>
                <a:sym typeface="Quicksand Bold"/>
              </a:rPr>
              <a:t>Random forest regressor </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Used to predict weather conditions like temperature or humidity by learning patterns from historical weather data through decision trees that capture non-linear relationships.</a:t>
            </a:r>
          </a:p>
          <a:p>
            <a:pPr algn="just">
              <a:lnSpc>
                <a:spcPts val="2748"/>
              </a:lnSpc>
            </a:pPr>
            <a:r>
              <a:rPr lang="en-US" sz="2290" b="true">
                <a:solidFill>
                  <a:srgbClr val="FFFFFF"/>
                </a:solidFill>
                <a:latin typeface="Quicksand Bold"/>
                <a:ea typeface="Quicksand Bold"/>
                <a:cs typeface="Quicksand Bold"/>
                <a:sym typeface="Quicksand Bold"/>
              </a:rPr>
              <a:t>LSTM</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A recurrent neural network used to predict future weather by capturing long-term dependencies and patterns in sequential weather data over time.</a:t>
            </a:r>
          </a:p>
          <a:p>
            <a:pPr algn="just">
              <a:lnSpc>
                <a:spcPts val="2748"/>
              </a:lnSpc>
            </a:pPr>
          </a:p>
          <a:p>
            <a:pPr algn="just">
              <a:lnSpc>
                <a:spcPts val="2748"/>
              </a:lnSpc>
            </a:pPr>
            <a:r>
              <a:rPr lang="en-US" sz="2290" b="true">
                <a:solidFill>
                  <a:srgbClr val="F4C624"/>
                </a:solidFill>
                <a:latin typeface="Quicksand Bold"/>
                <a:ea typeface="Quicksand Bold"/>
                <a:cs typeface="Quicksand Bold"/>
                <a:sym typeface="Quicksand Bold"/>
              </a:rPr>
              <a:t>Recommendation</a:t>
            </a:r>
          </a:p>
          <a:p>
            <a:pPr algn="just">
              <a:lnSpc>
                <a:spcPts val="2748"/>
              </a:lnSpc>
            </a:pPr>
            <a:r>
              <a:rPr lang="en-US" sz="2290" b="true">
                <a:solidFill>
                  <a:srgbClr val="FFFFFF"/>
                </a:solidFill>
                <a:latin typeface="Quicksand Bold"/>
                <a:ea typeface="Quicksand Bold"/>
                <a:cs typeface="Quicksand Bold"/>
                <a:sym typeface="Quicksand Bold"/>
              </a:rPr>
              <a:t>KNN (k-nearest neighbours)</a:t>
            </a:r>
          </a:p>
          <a:p>
            <a:pPr algn="just" marL="494453" indent="-247226" lvl="1">
              <a:lnSpc>
                <a:spcPts val="2748"/>
              </a:lnSpc>
              <a:buFont typeface="Arial"/>
              <a:buChar char="•"/>
            </a:pPr>
            <a:r>
              <a:rPr lang="en-US" sz="2290">
                <a:solidFill>
                  <a:srgbClr val="FFFFFF"/>
                </a:solidFill>
                <a:latin typeface="Quicksand"/>
                <a:ea typeface="Quicksand"/>
                <a:cs typeface="Quicksand"/>
                <a:sym typeface="Quicksand"/>
              </a:rPr>
              <a:t>Used to recommend outfits by finding similar users (or outfits) based on user preferences and weather conditions, suggesting clothing choices that worked for users with similar profiles or conditions.</a:t>
            </a:r>
          </a:p>
          <a:p>
            <a:pPr algn="just">
              <a:lnSpc>
                <a:spcPts val="2748"/>
              </a:lnSpc>
            </a:pP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947390" y="115190"/>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855491" y="902898"/>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AGENDA</a:t>
            </a:r>
          </a:p>
        </p:txBody>
      </p:sp>
      <p:sp>
        <p:nvSpPr>
          <p:cNvPr name="Freeform 6" id="6"/>
          <p:cNvSpPr/>
          <p:nvPr/>
        </p:nvSpPr>
        <p:spPr>
          <a:xfrm flipH="false" flipV="false" rot="0">
            <a:off x="16546667" y="12895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4"/>
            <a:stretch>
              <a:fillRect l="0" t="0" r="0" b="0"/>
            </a:stretch>
          </a:blipFill>
        </p:spPr>
      </p:sp>
      <p:sp>
        <p:nvSpPr>
          <p:cNvPr name="Freeform 7" id="7"/>
          <p:cNvSpPr/>
          <p:nvPr/>
        </p:nvSpPr>
        <p:spPr>
          <a:xfrm flipH="false" flipV="false" rot="0">
            <a:off x="625966"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4"/>
            <a:stretch>
              <a:fillRect l="0" t="0" r="0" b="0"/>
            </a:stretch>
          </a:blipFill>
        </p:spPr>
      </p:sp>
      <p:grpSp>
        <p:nvGrpSpPr>
          <p:cNvPr name="Group 8" id="8"/>
          <p:cNvGrpSpPr/>
          <p:nvPr/>
        </p:nvGrpSpPr>
        <p:grpSpPr>
          <a:xfrm rot="0">
            <a:off x="781002" y="3046195"/>
            <a:ext cx="948787" cy="948787"/>
            <a:chOff x="0" y="0"/>
            <a:chExt cx="1265049" cy="1265049"/>
          </a:xfrm>
        </p:grpSpPr>
        <p:grpSp>
          <p:nvGrpSpPr>
            <p:cNvPr name="Group 9" id="9"/>
            <p:cNvGrpSpPr/>
            <p:nvPr/>
          </p:nvGrpSpPr>
          <p:grpSpPr>
            <a:xfrm rot="0">
              <a:off x="0" y="0"/>
              <a:ext cx="1265049" cy="1265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1</a:t>
              </a:r>
            </a:p>
          </p:txBody>
        </p:sp>
      </p:grpSp>
      <p:grpSp>
        <p:nvGrpSpPr>
          <p:cNvPr name="Group 13" id="13"/>
          <p:cNvGrpSpPr/>
          <p:nvPr/>
        </p:nvGrpSpPr>
        <p:grpSpPr>
          <a:xfrm rot="0">
            <a:off x="781002" y="5615799"/>
            <a:ext cx="948787" cy="948787"/>
            <a:chOff x="0" y="0"/>
            <a:chExt cx="1265049" cy="1265049"/>
          </a:xfrm>
        </p:grpSpPr>
        <p:grpSp>
          <p:nvGrpSpPr>
            <p:cNvPr name="Group 14" id="14"/>
            <p:cNvGrpSpPr/>
            <p:nvPr/>
          </p:nvGrpSpPr>
          <p:grpSpPr>
            <a:xfrm rot="0">
              <a:off x="0" y="0"/>
              <a:ext cx="1265049" cy="12650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2</a:t>
              </a:r>
            </a:p>
          </p:txBody>
        </p:sp>
      </p:grpSp>
      <p:grpSp>
        <p:nvGrpSpPr>
          <p:cNvPr name="Group 18" id="18"/>
          <p:cNvGrpSpPr/>
          <p:nvPr/>
        </p:nvGrpSpPr>
        <p:grpSpPr>
          <a:xfrm rot="0">
            <a:off x="781002" y="8309513"/>
            <a:ext cx="948787" cy="948787"/>
            <a:chOff x="0" y="0"/>
            <a:chExt cx="1265049" cy="1265049"/>
          </a:xfrm>
        </p:grpSpPr>
        <p:grpSp>
          <p:nvGrpSpPr>
            <p:cNvPr name="Group 19" id="19"/>
            <p:cNvGrpSpPr/>
            <p:nvPr/>
          </p:nvGrpSpPr>
          <p:grpSpPr>
            <a:xfrm rot="0">
              <a:off x="0" y="0"/>
              <a:ext cx="1265049" cy="126504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3</a:t>
              </a:r>
            </a:p>
          </p:txBody>
        </p:sp>
      </p:grpSp>
      <p:grpSp>
        <p:nvGrpSpPr>
          <p:cNvPr name="Group 23" id="23"/>
          <p:cNvGrpSpPr/>
          <p:nvPr/>
        </p:nvGrpSpPr>
        <p:grpSpPr>
          <a:xfrm rot="0">
            <a:off x="6596005" y="3046195"/>
            <a:ext cx="948787" cy="948787"/>
            <a:chOff x="0" y="0"/>
            <a:chExt cx="1265049" cy="1265049"/>
          </a:xfrm>
        </p:grpSpPr>
        <p:grpSp>
          <p:nvGrpSpPr>
            <p:cNvPr name="Group 24" id="24"/>
            <p:cNvGrpSpPr/>
            <p:nvPr/>
          </p:nvGrpSpPr>
          <p:grpSpPr>
            <a:xfrm rot="0">
              <a:off x="0" y="0"/>
              <a:ext cx="1265049" cy="12650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4</a:t>
              </a:r>
            </a:p>
          </p:txBody>
        </p:sp>
      </p:grpSp>
      <p:grpSp>
        <p:nvGrpSpPr>
          <p:cNvPr name="Group 28" id="28"/>
          <p:cNvGrpSpPr/>
          <p:nvPr/>
        </p:nvGrpSpPr>
        <p:grpSpPr>
          <a:xfrm rot="0">
            <a:off x="12412066" y="3046195"/>
            <a:ext cx="948787" cy="948787"/>
            <a:chOff x="0" y="0"/>
            <a:chExt cx="1265049" cy="1265049"/>
          </a:xfrm>
        </p:grpSpPr>
        <p:grpSp>
          <p:nvGrpSpPr>
            <p:cNvPr name="Group 29" id="29"/>
            <p:cNvGrpSpPr/>
            <p:nvPr/>
          </p:nvGrpSpPr>
          <p:grpSpPr>
            <a:xfrm rot="0">
              <a:off x="0" y="0"/>
              <a:ext cx="1265049" cy="126504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7</a:t>
              </a:r>
            </a:p>
          </p:txBody>
        </p:sp>
      </p:grpSp>
      <p:grpSp>
        <p:nvGrpSpPr>
          <p:cNvPr name="Group 33" id="33"/>
          <p:cNvGrpSpPr/>
          <p:nvPr/>
        </p:nvGrpSpPr>
        <p:grpSpPr>
          <a:xfrm rot="0">
            <a:off x="6596005" y="5549482"/>
            <a:ext cx="948787" cy="948787"/>
            <a:chOff x="0" y="0"/>
            <a:chExt cx="1265049" cy="1265049"/>
          </a:xfrm>
        </p:grpSpPr>
        <p:grpSp>
          <p:nvGrpSpPr>
            <p:cNvPr name="Group 34" id="34"/>
            <p:cNvGrpSpPr/>
            <p:nvPr/>
          </p:nvGrpSpPr>
          <p:grpSpPr>
            <a:xfrm rot="0">
              <a:off x="0" y="0"/>
              <a:ext cx="1265049" cy="126504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5</a:t>
              </a:r>
            </a:p>
          </p:txBody>
        </p:sp>
      </p:grpSp>
      <p:grpSp>
        <p:nvGrpSpPr>
          <p:cNvPr name="Group 38" id="38"/>
          <p:cNvGrpSpPr/>
          <p:nvPr/>
        </p:nvGrpSpPr>
        <p:grpSpPr>
          <a:xfrm rot="0">
            <a:off x="12412066" y="5549482"/>
            <a:ext cx="948787" cy="948787"/>
            <a:chOff x="0" y="0"/>
            <a:chExt cx="1265049" cy="1265049"/>
          </a:xfrm>
        </p:grpSpPr>
        <p:grpSp>
          <p:nvGrpSpPr>
            <p:cNvPr name="Group 39" id="39"/>
            <p:cNvGrpSpPr/>
            <p:nvPr/>
          </p:nvGrpSpPr>
          <p:grpSpPr>
            <a:xfrm rot="0">
              <a:off x="0" y="0"/>
              <a:ext cx="1265049" cy="126504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209925" y="154158"/>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8</a:t>
              </a:r>
            </a:p>
          </p:txBody>
        </p:sp>
      </p:grpSp>
      <p:grpSp>
        <p:nvGrpSpPr>
          <p:cNvPr name="Group 43" id="43"/>
          <p:cNvGrpSpPr/>
          <p:nvPr/>
        </p:nvGrpSpPr>
        <p:grpSpPr>
          <a:xfrm rot="0">
            <a:off x="6596005" y="8309513"/>
            <a:ext cx="948787" cy="948787"/>
            <a:chOff x="0" y="0"/>
            <a:chExt cx="1265049" cy="1265049"/>
          </a:xfrm>
        </p:grpSpPr>
        <p:grpSp>
          <p:nvGrpSpPr>
            <p:cNvPr name="Group 44" id="44"/>
            <p:cNvGrpSpPr/>
            <p:nvPr/>
          </p:nvGrpSpPr>
          <p:grpSpPr>
            <a:xfrm rot="0">
              <a:off x="0" y="0"/>
              <a:ext cx="1265049" cy="1265049"/>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6</a:t>
              </a:r>
            </a:p>
          </p:txBody>
        </p:sp>
      </p:grpSp>
      <p:grpSp>
        <p:nvGrpSpPr>
          <p:cNvPr name="Group 48" id="48"/>
          <p:cNvGrpSpPr/>
          <p:nvPr/>
        </p:nvGrpSpPr>
        <p:grpSpPr>
          <a:xfrm rot="0">
            <a:off x="12412066" y="8309513"/>
            <a:ext cx="948787" cy="948787"/>
            <a:chOff x="0" y="0"/>
            <a:chExt cx="1265049" cy="1265049"/>
          </a:xfrm>
        </p:grpSpPr>
        <p:grpSp>
          <p:nvGrpSpPr>
            <p:cNvPr name="Group 49" id="49"/>
            <p:cNvGrpSpPr/>
            <p:nvPr/>
          </p:nvGrpSpPr>
          <p:grpSpPr>
            <a:xfrm rot="0">
              <a:off x="0" y="0"/>
              <a:ext cx="1265049" cy="126504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2B6B"/>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09925" y="152400"/>
              <a:ext cx="845199" cy="880533"/>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Quicksand Bold"/>
                  <a:ea typeface="Quicksand Bold"/>
                  <a:cs typeface="Quicksand Bold"/>
                  <a:sym typeface="Quicksand Bold"/>
                </a:rPr>
                <a:t>9</a:t>
              </a:r>
            </a:p>
          </p:txBody>
        </p:sp>
      </p:grpSp>
      <p:sp>
        <p:nvSpPr>
          <p:cNvPr name="TextBox 53" id="53"/>
          <p:cNvSpPr txBox="true"/>
          <p:nvPr/>
        </p:nvSpPr>
        <p:spPr>
          <a:xfrm rot="0">
            <a:off x="1729788" y="3025288"/>
            <a:ext cx="3562370"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Team Introduction</a:t>
            </a:r>
          </a:p>
        </p:txBody>
      </p:sp>
      <p:sp>
        <p:nvSpPr>
          <p:cNvPr name="TextBox 54" id="54"/>
          <p:cNvSpPr txBox="true"/>
          <p:nvPr/>
        </p:nvSpPr>
        <p:spPr>
          <a:xfrm rot="0">
            <a:off x="1729788" y="565694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Problem Statement</a:t>
            </a:r>
          </a:p>
        </p:txBody>
      </p:sp>
      <p:sp>
        <p:nvSpPr>
          <p:cNvPr name="TextBox 55" id="55"/>
          <p:cNvSpPr txBox="true"/>
          <p:nvPr/>
        </p:nvSpPr>
        <p:spPr>
          <a:xfrm rot="0">
            <a:off x="1855491" y="828860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Project Description</a:t>
            </a:r>
          </a:p>
        </p:txBody>
      </p:sp>
      <p:sp>
        <p:nvSpPr>
          <p:cNvPr name="TextBox 56" id="56"/>
          <p:cNvSpPr txBox="true"/>
          <p:nvPr/>
        </p:nvSpPr>
        <p:spPr>
          <a:xfrm rot="0">
            <a:off x="7879866" y="3272938"/>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Personas</a:t>
            </a:r>
          </a:p>
        </p:txBody>
      </p:sp>
      <p:sp>
        <p:nvSpPr>
          <p:cNvPr name="TextBox 57" id="57"/>
          <p:cNvSpPr txBox="true"/>
          <p:nvPr/>
        </p:nvSpPr>
        <p:spPr>
          <a:xfrm rot="0">
            <a:off x="13694228" y="3046195"/>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Team working agreement</a:t>
            </a:r>
          </a:p>
        </p:txBody>
      </p:sp>
      <p:sp>
        <p:nvSpPr>
          <p:cNvPr name="TextBox 58" id="58"/>
          <p:cNvSpPr txBox="true"/>
          <p:nvPr/>
        </p:nvSpPr>
        <p:spPr>
          <a:xfrm rot="0">
            <a:off x="7879866" y="5656947"/>
            <a:ext cx="3853062" cy="9906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Technologies &amp; Algorithms</a:t>
            </a:r>
          </a:p>
        </p:txBody>
      </p:sp>
      <p:sp>
        <p:nvSpPr>
          <p:cNvPr name="TextBox 59" id="59"/>
          <p:cNvSpPr txBox="true"/>
          <p:nvPr/>
        </p:nvSpPr>
        <p:spPr>
          <a:xfrm rot="0">
            <a:off x="13694228" y="5842542"/>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Retrospective</a:t>
            </a:r>
          </a:p>
        </p:txBody>
      </p:sp>
      <p:sp>
        <p:nvSpPr>
          <p:cNvPr name="TextBox 60" id="60"/>
          <p:cNvSpPr txBox="true"/>
          <p:nvPr/>
        </p:nvSpPr>
        <p:spPr>
          <a:xfrm rot="0">
            <a:off x="7879866" y="8536257"/>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Project Schedule</a:t>
            </a:r>
          </a:p>
        </p:txBody>
      </p:sp>
      <p:sp>
        <p:nvSpPr>
          <p:cNvPr name="TextBox 61" id="61"/>
          <p:cNvSpPr txBox="true"/>
          <p:nvPr/>
        </p:nvSpPr>
        <p:spPr>
          <a:xfrm rot="0">
            <a:off x="13694228" y="8536257"/>
            <a:ext cx="3853062" cy="495300"/>
          </a:xfrm>
          <a:prstGeom prst="rect">
            <a:avLst/>
          </a:prstGeom>
        </p:spPr>
        <p:txBody>
          <a:bodyPr anchor="t" rtlCol="false" tIns="0" lIns="0" bIns="0" rIns="0">
            <a:spAutoFit/>
          </a:bodyPr>
          <a:lstStyle/>
          <a:p>
            <a:pPr algn="ctr">
              <a:lnSpc>
                <a:spcPts val="3960"/>
              </a:lnSpc>
            </a:pPr>
            <a:r>
              <a:rPr lang="en-US" sz="3300" b="true">
                <a:solidFill>
                  <a:srgbClr val="FFFFFF"/>
                </a:solidFill>
                <a:latin typeface="Quicksand Bold"/>
                <a:ea typeface="Quicksand Bold"/>
                <a:cs typeface="Quicksand Bold"/>
                <a:sym typeface="Quicksand Bold"/>
              </a:rPr>
              <a:t>Wikipage Link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PROJECT SCHEDULE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4996176" y="3541613"/>
            <a:ext cx="8295648" cy="5250505"/>
          </a:xfrm>
          <a:custGeom>
            <a:avLst/>
            <a:gdLst/>
            <a:ahLst/>
            <a:cxnLst/>
            <a:rect r="r" b="b" t="t" l="l"/>
            <a:pathLst>
              <a:path h="5250505" w="8295648">
                <a:moveTo>
                  <a:pt x="0" y="0"/>
                </a:moveTo>
                <a:lnTo>
                  <a:pt x="8295648" y="0"/>
                </a:lnTo>
                <a:lnTo>
                  <a:pt x="8295648" y="5250505"/>
                </a:lnTo>
                <a:lnTo>
                  <a:pt x="0" y="5250505"/>
                </a:lnTo>
                <a:lnTo>
                  <a:pt x="0" y="0"/>
                </a:lnTo>
                <a:close/>
              </a:path>
            </a:pathLst>
          </a:custGeom>
          <a:blipFill>
            <a:blip r:embed="rId6"/>
            <a:stretch>
              <a:fillRect l="-40259" t="-65013" r="-152464" b="-135608"/>
            </a:stretch>
          </a:blipFill>
        </p:spPr>
      </p:sp>
    </p:spTree>
  </p:cSld>
  <p:clrMapOvr>
    <a:masterClrMapping/>
  </p:clrMapOvr>
  <p:transition spd="fast">
    <p:circl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08064" y="1086117"/>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1368041">
            <a:off x="185508" y="385557"/>
            <a:ext cx="4328259" cy="3284067"/>
          </a:xfrm>
          <a:custGeom>
            <a:avLst/>
            <a:gdLst/>
            <a:ahLst/>
            <a:cxnLst/>
            <a:rect r="r" b="b" t="t" l="l"/>
            <a:pathLst>
              <a:path h="3284067" w="4328259">
                <a:moveTo>
                  <a:pt x="0" y="0"/>
                </a:moveTo>
                <a:lnTo>
                  <a:pt x="4328259" y="0"/>
                </a:lnTo>
                <a:lnTo>
                  <a:pt x="4328259" y="3284067"/>
                </a:lnTo>
                <a:lnTo>
                  <a:pt x="0" y="3284067"/>
                </a:lnTo>
                <a:lnTo>
                  <a:pt x="0" y="0"/>
                </a:lnTo>
                <a:close/>
              </a:path>
            </a:pathLst>
          </a:custGeom>
          <a:blipFill>
            <a:blip r:embed="rId6"/>
            <a:stretch>
              <a:fillRect l="0" t="0" r="0" b="0"/>
            </a:stretch>
          </a:blipFill>
        </p:spPr>
      </p:sp>
      <p:sp>
        <p:nvSpPr>
          <p:cNvPr name="Freeform 13" id="13"/>
          <p:cNvSpPr/>
          <p:nvPr/>
        </p:nvSpPr>
        <p:spPr>
          <a:xfrm flipH="false" flipV="false" rot="0">
            <a:off x="4376671" y="2450662"/>
            <a:ext cx="6050362" cy="5806920"/>
          </a:xfrm>
          <a:custGeom>
            <a:avLst/>
            <a:gdLst/>
            <a:ahLst/>
            <a:cxnLst/>
            <a:rect r="r" b="b" t="t" l="l"/>
            <a:pathLst>
              <a:path h="5806920" w="6050362">
                <a:moveTo>
                  <a:pt x="0" y="0"/>
                </a:moveTo>
                <a:lnTo>
                  <a:pt x="6050362" y="0"/>
                </a:lnTo>
                <a:lnTo>
                  <a:pt x="6050362" y="5806920"/>
                </a:lnTo>
                <a:lnTo>
                  <a:pt x="0" y="5806920"/>
                </a:lnTo>
                <a:lnTo>
                  <a:pt x="0" y="0"/>
                </a:lnTo>
                <a:close/>
              </a:path>
            </a:pathLst>
          </a:custGeom>
          <a:blipFill>
            <a:blip r:embed="rId7"/>
            <a:stretch>
              <a:fillRect l="0" t="-1711" r="0" b="-89029"/>
            </a:stretch>
          </a:blipFill>
        </p:spPr>
      </p:sp>
      <p:sp>
        <p:nvSpPr>
          <p:cNvPr name="TextBox 14" id="14"/>
          <p:cNvSpPr txBox="true"/>
          <p:nvPr/>
        </p:nvSpPr>
        <p:spPr>
          <a:xfrm rot="0">
            <a:off x="9751076" y="4048125"/>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TEAM AGREEMENT</a:t>
            </a:r>
          </a:p>
        </p:txBody>
      </p:sp>
    </p:spTree>
  </p:cSld>
  <p:clrMapOvr>
    <a:masterClrMapping/>
  </p:clrMapOvr>
  <p:transition spd="fast">
    <p:circl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08064" y="1086117"/>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316067" y="8714896"/>
            <a:ext cx="1425267" cy="849815"/>
          </a:xfrm>
          <a:custGeom>
            <a:avLst/>
            <a:gdLst/>
            <a:ahLst/>
            <a:cxnLst/>
            <a:rect r="r" b="b" t="t" l="l"/>
            <a:pathLst>
              <a:path h="849815" w="1425267">
                <a:moveTo>
                  <a:pt x="0" y="0"/>
                </a:moveTo>
                <a:lnTo>
                  <a:pt x="1425266" y="0"/>
                </a:lnTo>
                <a:lnTo>
                  <a:pt x="1425266" y="849815"/>
                </a:lnTo>
                <a:lnTo>
                  <a:pt x="0" y="849815"/>
                </a:lnTo>
                <a:lnTo>
                  <a:pt x="0" y="0"/>
                </a:lnTo>
                <a:close/>
              </a:path>
            </a:pathLst>
          </a:custGeom>
          <a:blipFill>
            <a:blip r:embed="rId5"/>
            <a:stretch>
              <a:fillRect l="0" t="0" r="0" b="0"/>
            </a:stretch>
          </a:blipFill>
        </p:spPr>
      </p:sp>
      <p:sp>
        <p:nvSpPr>
          <p:cNvPr name="Freeform 11" id="11"/>
          <p:cNvSpPr/>
          <p:nvPr/>
        </p:nvSpPr>
        <p:spPr>
          <a:xfrm flipH="false" flipV="false" rot="0">
            <a:off x="16426030" y="603792"/>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1368041">
            <a:off x="221056" y="116836"/>
            <a:ext cx="4328259" cy="3284067"/>
          </a:xfrm>
          <a:custGeom>
            <a:avLst/>
            <a:gdLst/>
            <a:ahLst/>
            <a:cxnLst/>
            <a:rect r="r" b="b" t="t" l="l"/>
            <a:pathLst>
              <a:path h="3284067" w="4328259">
                <a:moveTo>
                  <a:pt x="0" y="0"/>
                </a:moveTo>
                <a:lnTo>
                  <a:pt x="4328259" y="0"/>
                </a:lnTo>
                <a:lnTo>
                  <a:pt x="4328259" y="3284066"/>
                </a:lnTo>
                <a:lnTo>
                  <a:pt x="0" y="3284066"/>
                </a:lnTo>
                <a:lnTo>
                  <a:pt x="0" y="0"/>
                </a:lnTo>
                <a:close/>
              </a:path>
            </a:pathLst>
          </a:custGeom>
          <a:blipFill>
            <a:blip r:embed="rId6"/>
            <a:stretch>
              <a:fillRect l="0" t="0" r="0" b="0"/>
            </a:stretch>
          </a:blipFill>
        </p:spPr>
      </p:sp>
      <p:sp>
        <p:nvSpPr>
          <p:cNvPr name="Freeform 13" id="13"/>
          <p:cNvSpPr/>
          <p:nvPr/>
        </p:nvSpPr>
        <p:spPr>
          <a:xfrm flipH="false" flipV="false" rot="0">
            <a:off x="4056533" y="2654115"/>
            <a:ext cx="6654343" cy="6064888"/>
          </a:xfrm>
          <a:custGeom>
            <a:avLst/>
            <a:gdLst/>
            <a:ahLst/>
            <a:cxnLst/>
            <a:rect r="r" b="b" t="t" l="l"/>
            <a:pathLst>
              <a:path h="6064888" w="6654343">
                <a:moveTo>
                  <a:pt x="0" y="0"/>
                </a:moveTo>
                <a:lnTo>
                  <a:pt x="6654343" y="0"/>
                </a:lnTo>
                <a:lnTo>
                  <a:pt x="6654343" y="6064887"/>
                </a:lnTo>
                <a:lnTo>
                  <a:pt x="0" y="6064887"/>
                </a:lnTo>
                <a:lnTo>
                  <a:pt x="0" y="0"/>
                </a:lnTo>
                <a:close/>
              </a:path>
            </a:pathLst>
          </a:custGeom>
          <a:blipFill>
            <a:blip r:embed="rId7"/>
            <a:stretch>
              <a:fillRect l="-1639" t="-107443" r="-1639" b="0"/>
            </a:stretch>
          </a:blipFill>
        </p:spPr>
      </p:sp>
      <p:sp>
        <p:nvSpPr>
          <p:cNvPr name="TextBox 14" id="14"/>
          <p:cNvSpPr txBox="true"/>
          <p:nvPr/>
        </p:nvSpPr>
        <p:spPr>
          <a:xfrm rot="0">
            <a:off x="9751076" y="4048125"/>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TEAM AGREEMENT</a:t>
            </a:r>
          </a:p>
        </p:txBody>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RETROSPECTIVE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2343982" y="2985174"/>
            <a:ext cx="13338082" cy="7033124"/>
          </a:xfrm>
          <a:custGeom>
            <a:avLst/>
            <a:gdLst/>
            <a:ahLst/>
            <a:cxnLst/>
            <a:rect r="r" b="b" t="t" l="l"/>
            <a:pathLst>
              <a:path h="7033124" w="13338082">
                <a:moveTo>
                  <a:pt x="0" y="0"/>
                </a:moveTo>
                <a:lnTo>
                  <a:pt x="13338082" y="0"/>
                </a:lnTo>
                <a:lnTo>
                  <a:pt x="13338082" y="7033125"/>
                </a:lnTo>
                <a:lnTo>
                  <a:pt x="0" y="7033125"/>
                </a:lnTo>
                <a:lnTo>
                  <a:pt x="0" y="0"/>
                </a:lnTo>
                <a:close/>
              </a:path>
            </a:pathLst>
          </a:custGeom>
          <a:blipFill>
            <a:blip r:embed="rId6"/>
            <a:stretch>
              <a:fillRect l="0" t="-15110" r="-2495" b="-11235"/>
            </a:stretch>
          </a:blipFill>
        </p:spPr>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RETROSPECTIVE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3" id="13"/>
          <p:cNvSpPr/>
          <p:nvPr/>
        </p:nvSpPr>
        <p:spPr>
          <a:xfrm flipH="false" flipV="false" rot="0">
            <a:off x="4150475" y="2931852"/>
            <a:ext cx="9987050" cy="6491582"/>
          </a:xfrm>
          <a:custGeom>
            <a:avLst/>
            <a:gdLst/>
            <a:ahLst/>
            <a:cxnLst/>
            <a:rect r="r" b="b" t="t" l="l"/>
            <a:pathLst>
              <a:path h="6491582" w="9987050">
                <a:moveTo>
                  <a:pt x="0" y="0"/>
                </a:moveTo>
                <a:lnTo>
                  <a:pt x="9987050" y="0"/>
                </a:lnTo>
                <a:lnTo>
                  <a:pt x="9987050" y="6491583"/>
                </a:lnTo>
                <a:lnTo>
                  <a:pt x="0" y="6491583"/>
                </a:lnTo>
                <a:lnTo>
                  <a:pt x="0" y="0"/>
                </a:lnTo>
                <a:close/>
              </a:path>
            </a:pathLst>
          </a:custGeom>
          <a:blipFill>
            <a:blip r:embed="rId6"/>
            <a:stretch>
              <a:fillRect l="0" t="0" r="0" b="0"/>
            </a:stretch>
          </a:blipFill>
        </p:spPr>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259763" y="690882"/>
            <a:ext cx="16230600" cy="2404798"/>
            <a:chOff x="0" y="0"/>
            <a:chExt cx="21640800" cy="3206398"/>
          </a:xfrm>
        </p:grpSpPr>
        <p:sp>
          <p:nvSpPr>
            <p:cNvPr name="Freeform 6" id="6"/>
            <p:cNvSpPr/>
            <p:nvPr/>
          </p:nvSpPr>
          <p:spPr>
            <a:xfrm flipH="false" flipV="false" rot="0">
              <a:off x="0" y="2388794"/>
              <a:ext cx="21640800" cy="817604"/>
            </a:xfrm>
            <a:custGeom>
              <a:avLst/>
              <a:gdLst/>
              <a:ahLst/>
              <a:cxnLst/>
              <a:rect r="r" b="b" t="t" l="l"/>
              <a:pathLst>
                <a:path h="817604" w="21640800">
                  <a:moveTo>
                    <a:pt x="0" y="0"/>
                  </a:moveTo>
                  <a:lnTo>
                    <a:pt x="21640800" y="0"/>
                  </a:lnTo>
                  <a:lnTo>
                    <a:pt x="21640800" y="817604"/>
                  </a:lnTo>
                  <a:lnTo>
                    <a:pt x="0" y="817604"/>
                  </a:lnTo>
                  <a:lnTo>
                    <a:pt x="0" y="0"/>
                  </a:lnTo>
                  <a:close/>
                </a:path>
              </a:pathLst>
            </a:custGeom>
            <a:blipFill>
              <a:blip r:embed="rId4"/>
              <a:stretch>
                <a:fillRect l="0" t="-34368" r="0" b="-34368"/>
              </a:stretch>
            </a:blipFill>
          </p:spPr>
        </p:sp>
        <p:grpSp>
          <p:nvGrpSpPr>
            <p:cNvPr name="Group 7" id="7"/>
            <p:cNvGrpSpPr/>
            <p:nvPr/>
          </p:nvGrpSpPr>
          <p:grpSpPr>
            <a:xfrm rot="0">
              <a:off x="0" y="0"/>
              <a:ext cx="21640800" cy="2564797"/>
              <a:chOff x="0" y="0"/>
              <a:chExt cx="4274726" cy="506627"/>
            </a:xfrm>
          </p:grpSpPr>
          <p:sp>
            <p:nvSpPr>
              <p:cNvPr name="Freeform 8" id="8"/>
              <p:cNvSpPr/>
              <p:nvPr/>
            </p:nvSpPr>
            <p:spPr>
              <a:xfrm flipH="false" flipV="false" rot="0">
                <a:off x="0" y="0"/>
                <a:ext cx="4274726" cy="506627"/>
              </a:xfrm>
              <a:custGeom>
                <a:avLst/>
                <a:gdLst/>
                <a:ahLst/>
                <a:cxnLst/>
                <a:rect r="r" b="b" t="t" l="l"/>
                <a:pathLst>
                  <a:path h="506627" w="4274726">
                    <a:moveTo>
                      <a:pt x="0" y="0"/>
                    </a:moveTo>
                    <a:lnTo>
                      <a:pt x="4274726" y="0"/>
                    </a:lnTo>
                    <a:lnTo>
                      <a:pt x="4274726" y="506627"/>
                    </a:lnTo>
                    <a:lnTo>
                      <a:pt x="0" y="506627"/>
                    </a:lnTo>
                    <a:close/>
                  </a:path>
                </a:pathLst>
              </a:custGeom>
              <a:solidFill>
                <a:srgbClr val="052B6B"/>
              </a:solidFill>
            </p:spPr>
          </p:sp>
          <p:sp>
            <p:nvSpPr>
              <p:cNvPr name="TextBox 9" id="9"/>
              <p:cNvSpPr txBox="true"/>
              <p:nvPr/>
            </p:nvSpPr>
            <p:spPr>
              <a:xfrm>
                <a:off x="0" y="-38100"/>
                <a:ext cx="4274726" cy="54472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1019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WIKIPAGE</a:t>
            </a:r>
          </a:p>
        </p:txBody>
      </p:sp>
      <p:sp>
        <p:nvSpPr>
          <p:cNvPr name="Freeform 11" id="11"/>
          <p:cNvSpPr/>
          <p:nvPr/>
        </p:nvSpPr>
        <p:spPr>
          <a:xfrm flipH="false" flipV="false" rot="0">
            <a:off x="16777730" y="1975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47130" y="265974"/>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TextBox 13" id="13"/>
          <p:cNvSpPr txBox="true"/>
          <p:nvPr/>
        </p:nvSpPr>
        <p:spPr>
          <a:xfrm rot="0">
            <a:off x="4172359" y="5482807"/>
            <a:ext cx="9943281" cy="563881"/>
          </a:xfrm>
          <a:prstGeom prst="rect">
            <a:avLst/>
          </a:prstGeom>
        </p:spPr>
        <p:txBody>
          <a:bodyPr anchor="t" rtlCol="false" tIns="0" lIns="0" bIns="0" rIns="0">
            <a:spAutoFit/>
          </a:bodyPr>
          <a:lstStyle/>
          <a:p>
            <a:pPr algn="ctr">
              <a:lnSpc>
                <a:spcPts val="4619"/>
              </a:lnSpc>
              <a:spcBef>
                <a:spcPct val="0"/>
              </a:spcBef>
            </a:pPr>
            <a:r>
              <a:rPr lang="en-US" b="true" sz="3299" u="sng">
                <a:solidFill>
                  <a:srgbClr val="F4C624"/>
                </a:solidFill>
                <a:latin typeface="Quicksand Bold"/>
                <a:ea typeface="Quicksand Bold"/>
                <a:cs typeface="Quicksand Bold"/>
                <a:sym typeface="Quicksand Bold"/>
                <a:hlinkClick r:id="rId6" tooltip="https://github.com/htmw/2024F-Bad-Ideas/wiki"/>
              </a:rPr>
              <a:t>https://github.com/htmw/2024F-Bad-Ideas/wiki</a:t>
            </a:r>
          </a:p>
        </p:txBody>
      </p:sp>
    </p:spTree>
  </p:cSld>
  <p:clrMapOvr>
    <a:masterClrMapping/>
  </p:clrMapOvr>
  <p:transition spd="fast">
    <p:circl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11243655" y="2183516"/>
            <a:ext cx="5817683" cy="6172608"/>
          </a:xfrm>
          <a:custGeom>
            <a:avLst/>
            <a:gdLst/>
            <a:ahLst/>
            <a:cxnLst/>
            <a:rect r="r" b="b" t="t" l="l"/>
            <a:pathLst>
              <a:path h="6172608" w="5817683">
                <a:moveTo>
                  <a:pt x="0" y="0"/>
                </a:moveTo>
                <a:lnTo>
                  <a:pt x="5817683" y="0"/>
                </a:lnTo>
                <a:lnTo>
                  <a:pt x="5817683" y="6172608"/>
                </a:lnTo>
                <a:lnTo>
                  <a:pt x="0" y="6172608"/>
                </a:lnTo>
                <a:lnTo>
                  <a:pt x="0" y="0"/>
                </a:lnTo>
                <a:close/>
              </a:path>
            </a:pathLst>
          </a:custGeom>
          <a:blipFill>
            <a:blip r:embed="rId5"/>
            <a:stretch>
              <a:fillRect l="0" t="0" r="0" b="0"/>
            </a:stretch>
          </a:blipFill>
        </p:spPr>
      </p:sp>
      <p:sp>
        <p:nvSpPr>
          <p:cNvPr name="TextBox 11" id="11"/>
          <p:cNvSpPr txBox="true"/>
          <p:nvPr/>
        </p:nvSpPr>
        <p:spPr>
          <a:xfrm rot="0">
            <a:off x="1533345" y="4745945"/>
            <a:ext cx="9820901"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THANK YOU</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61504" y="634062"/>
            <a:ext cx="17164992" cy="9990159"/>
            <a:chOff x="0" y="0"/>
            <a:chExt cx="22886656" cy="13320212"/>
          </a:xfrm>
        </p:grpSpPr>
        <p:sp>
          <p:nvSpPr>
            <p:cNvPr name="Freeform 6" id="6"/>
            <p:cNvSpPr/>
            <p:nvPr/>
          </p:nvSpPr>
          <p:spPr>
            <a:xfrm flipH="false" flipV="false" rot="0">
              <a:off x="0" y="11822265"/>
              <a:ext cx="22886656" cy="1497947"/>
            </a:xfrm>
            <a:custGeom>
              <a:avLst/>
              <a:gdLst/>
              <a:ahLst/>
              <a:cxnLst/>
              <a:rect r="r" b="b" t="t" l="l"/>
              <a:pathLst>
                <a:path h="1497947" w="22886656">
                  <a:moveTo>
                    <a:pt x="0" y="0"/>
                  </a:moveTo>
                  <a:lnTo>
                    <a:pt x="22886656" y="0"/>
                  </a:lnTo>
                  <a:lnTo>
                    <a:pt x="22886656" y="1497947"/>
                  </a:lnTo>
                  <a:lnTo>
                    <a:pt x="0" y="1497947"/>
                  </a:lnTo>
                  <a:lnTo>
                    <a:pt x="0" y="0"/>
                  </a:lnTo>
                  <a:close/>
                </a:path>
              </a:pathLst>
            </a:custGeom>
            <a:blipFill>
              <a:blip r:embed="rId4"/>
              <a:stretch>
                <a:fillRect l="-1333" t="0" r="-1333" b="0"/>
              </a:stretch>
            </a:blipFill>
          </p:spPr>
        </p:sp>
        <p:grpSp>
          <p:nvGrpSpPr>
            <p:cNvPr name="Group 7" id="7"/>
            <p:cNvGrpSpPr/>
            <p:nvPr/>
          </p:nvGrpSpPr>
          <p:grpSpPr>
            <a:xfrm rot="0">
              <a:off x="0" y="0"/>
              <a:ext cx="22886656" cy="11914076"/>
              <a:chOff x="0" y="0"/>
              <a:chExt cx="4393781" cy="2287265"/>
            </a:xfrm>
          </p:grpSpPr>
          <p:sp>
            <p:nvSpPr>
              <p:cNvPr name="Freeform 8" id="8"/>
              <p:cNvSpPr/>
              <p:nvPr/>
            </p:nvSpPr>
            <p:spPr>
              <a:xfrm flipH="false" flipV="false" rot="0">
                <a:off x="0" y="0"/>
                <a:ext cx="4393781" cy="2287265"/>
              </a:xfrm>
              <a:custGeom>
                <a:avLst/>
                <a:gdLst/>
                <a:ahLst/>
                <a:cxnLst/>
                <a:rect r="r" b="b" t="t" l="l"/>
                <a:pathLst>
                  <a:path h="2287265" w="4393781">
                    <a:moveTo>
                      <a:pt x="0" y="0"/>
                    </a:moveTo>
                    <a:lnTo>
                      <a:pt x="4393781" y="0"/>
                    </a:lnTo>
                    <a:lnTo>
                      <a:pt x="4393781" y="2287265"/>
                    </a:lnTo>
                    <a:lnTo>
                      <a:pt x="0" y="2287265"/>
                    </a:lnTo>
                    <a:close/>
                  </a:path>
                </a:pathLst>
              </a:custGeom>
              <a:solidFill>
                <a:srgbClr val="052B6B"/>
              </a:solidFill>
            </p:spPr>
          </p:sp>
          <p:sp>
            <p:nvSpPr>
              <p:cNvPr name="TextBox 9" id="9"/>
              <p:cNvSpPr txBox="true"/>
              <p:nvPr/>
            </p:nvSpPr>
            <p:spPr>
              <a:xfrm>
                <a:off x="0" y="-38100"/>
                <a:ext cx="4393781" cy="2325365"/>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10" id="10"/>
          <p:cNvGrpSpPr/>
          <p:nvPr/>
        </p:nvGrpSpPr>
        <p:grpSpPr>
          <a:xfrm rot="0">
            <a:off x="2230772" y="2819170"/>
            <a:ext cx="2653018" cy="26530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28853" y="9258300"/>
            <a:ext cx="1441243" cy="859341"/>
          </a:xfrm>
          <a:custGeom>
            <a:avLst/>
            <a:gdLst/>
            <a:ahLst/>
            <a:cxnLst/>
            <a:rect r="r" b="b" t="t" l="l"/>
            <a:pathLst>
              <a:path h="859341" w="1441243">
                <a:moveTo>
                  <a:pt x="0" y="0"/>
                </a:moveTo>
                <a:lnTo>
                  <a:pt x="1441243" y="0"/>
                </a:lnTo>
                <a:lnTo>
                  <a:pt x="1441243" y="859341"/>
                </a:lnTo>
                <a:lnTo>
                  <a:pt x="0" y="859341"/>
                </a:lnTo>
                <a:lnTo>
                  <a:pt x="0" y="0"/>
                </a:lnTo>
                <a:close/>
              </a:path>
            </a:pathLst>
          </a:custGeom>
          <a:blipFill>
            <a:blip r:embed="rId5"/>
            <a:stretch>
              <a:fillRect l="0" t="0" r="0" b="0"/>
            </a:stretch>
          </a:blipFill>
        </p:spPr>
      </p:sp>
      <p:sp>
        <p:nvSpPr>
          <p:cNvPr name="Freeform 14" id="14"/>
          <p:cNvSpPr/>
          <p:nvPr/>
        </p:nvSpPr>
        <p:spPr>
          <a:xfrm flipH="false" flipV="false" rot="0">
            <a:off x="16538678" y="169359"/>
            <a:ext cx="1441243" cy="859341"/>
          </a:xfrm>
          <a:custGeom>
            <a:avLst/>
            <a:gdLst/>
            <a:ahLst/>
            <a:cxnLst/>
            <a:rect r="r" b="b" t="t" l="l"/>
            <a:pathLst>
              <a:path h="859341" w="1441243">
                <a:moveTo>
                  <a:pt x="0" y="0"/>
                </a:moveTo>
                <a:lnTo>
                  <a:pt x="1441244" y="0"/>
                </a:lnTo>
                <a:lnTo>
                  <a:pt x="1441244" y="859341"/>
                </a:lnTo>
                <a:lnTo>
                  <a:pt x="0" y="859341"/>
                </a:lnTo>
                <a:lnTo>
                  <a:pt x="0" y="0"/>
                </a:lnTo>
                <a:close/>
              </a:path>
            </a:pathLst>
          </a:custGeom>
          <a:blipFill>
            <a:blip r:embed="rId5"/>
            <a:stretch>
              <a:fillRect l="0" t="0" r="0" b="0"/>
            </a:stretch>
          </a:blipFill>
        </p:spPr>
      </p:sp>
      <p:grpSp>
        <p:nvGrpSpPr>
          <p:cNvPr name="Group 15" id="15"/>
          <p:cNvGrpSpPr/>
          <p:nvPr/>
        </p:nvGrpSpPr>
        <p:grpSpPr>
          <a:xfrm rot="0">
            <a:off x="7817491" y="2819170"/>
            <a:ext cx="2653018" cy="26530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04209" y="2819170"/>
            <a:ext cx="2653018" cy="26530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341095" y="2781094"/>
            <a:ext cx="3917025" cy="2729170"/>
          </a:xfrm>
          <a:custGeom>
            <a:avLst/>
            <a:gdLst/>
            <a:ahLst/>
            <a:cxnLst/>
            <a:rect r="r" b="b" t="t" l="l"/>
            <a:pathLst>
              <a:path h="2729170" w="3917025">
                <a:moveTo>
                  <a:pt x="0" y="0"/>
                </a:moveTo>
                <a:lnTo>
                  <a:pt x="3917026" y="0"/>
                </a:lnTo>
                <a:lnTo>
                  <a:pt x="3917026" y="2729170"/>
                </a:lnTo>
                <a:lnTo>
                  <a:pt x="0" y="2729170"/>
                </a:lnTo>
                <a:lnTo>
                  <a:pt x="0" y="0"/>
                </a:lnTo>
                <a:close/>
              </a:path>
            </a:pathLst>
          </a:custGeom>
          <a:blipFill>
            <a:blip r:embed="rId6"/>
            <a:stretch>
              <a:fillRect l="0" t="-54075" r="0" b="-101079"/>
            </a:stretch>
          </a:blipFill>
        </p:spPr>
      </p:sp>
      <p:sp>
        <p:nvSpPr>
          <p:cNvPr name="TextBox 22" id="22"/>
          <p:cNvSpPr txBox="true"/>
          <p:nvPr/>
        </p:nvSpPr>
        <p:spPr>
          <a:xfrm rot="0">
            <a:off x="1855491" y="1009146"/>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THIS IS OUR TEAM</a:t>
            </a:r>
          </a:p>
        </p:txBody>
      </p:sp>
      <p:sp>
        <p:nvSpPr>
          <p:cNvPr name="TextBox 23" id="23"/>
          <p:cNvSpPr txBox="true"/>
          <p:nvPr/>
        </p:nvSpPr>
        <p:spPr>
          <a:xfrm rot="0">
            <a:off x="7217469" y="580367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Gracia Betty Jebaraj Daniel</a:t>
            </a:r>
          </a:p>
          <a:p>
            <a:pPr algn="ctr">
              <a:lnSpc>
                <a:spcPts val="4200"/>
              </a:lnSpc>
            </a:pPr>
          </a:p>
        </p:txBody>
      </p:sp>
      <p:sp>
        <p:nvSpPr>
          <p:cNvPr name="TextBox 24" id="24"/>
          <p:cNvSpPr txBox="true"/>
          <p:nvPr/>
        </p:nvSpPr>
        <p:spPr>
          <a:xfrm rot="0">
            <a:off x="12804188" y="580367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Tejaswini Kandyala</a:t>
            </a:r>
          </a:p>
          <a:p>
            <a:pPr algn="ctr">
              <a:lnSpc>
                <a:spcPts val="4200"/>
              </a:lnSpc>
            </a:pPr>
          </a:p>
        </p:txBody>
      </p:sp>
      <p:sp>
        <p:nvSpPr>
          <p:cNvPr name="TextBox 25" id="25"/>
          <p:cNvSpPr txBox="true"/>
          <p:nvPr/>
        </p:nvSpPr>
        <p:spPr>
          <a:xfrm rot="0">
            <a:off x="7341095" y="7098544"/>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Frontend Developer &amp; UI/UX Designer</a:t>
            </a:r>
          </a:p>
        </p:txBody>
      </p:sp>
      <p:sp>
        <p:nvSpPr>
          <p:cNvPr name="TextBox 26" id="26"/>
          <p:cNvSpPr txBox="true"/>
          <p:nvPr/>
        </p:nvSpPr>
        <p:spPr>
          <a:xfrm rot="0">
            <a:off x="13118207" y="7098544"/>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Frontend Developer </a:t>
            </a:r>
          </a:p>
        </p:txBody>
      </p:sp>
      <p:sp>
        <p:nvSpPr>
          <p:cNvPr name="Freeform 27" id="27"/>
          <p:cNvSpPr/>
          <p:nvPr/>
        </p:nvSpPr>
        <p:spPr>
          <a:xfrm flipH="false" flipV="false" rot="0">
            <a:off x="12377464" y="2093319"/>
            <a:ext cx="4706508" cy="3535823"/>
          </a:xfrm>
          <a:custGeom>
            <a:avLst/>
            <a:gdLst/>
            <a:ahLst/>
            <a:cxnLst/>
            <a:rect r="r" b="b" t="t" l="l"/>
            <a:pathLst>
              <a:path h="3535823" w="4706508">
                <a:moveTo>
                  <a:pt x="0" y="0"/>
                </a:moveTo>
                <a:lnTo>
                  <a:pt x="4706508" y="0"/>
                </a:lnTo>
                <a:lnTo>
                  <a:pt x="4706508" y="3535822"/>
                </a:lnTo>
                <a:lnTo>
                  <a:pt x="0" y="3535822"/>
                </a:lnTo>
                <a:lnTo>
                  <a:pt x="0" y="0"/>
                </a:lnTo>
                <a:close/>
              </a:path>
            </a:pathLst>
          </a:custGeom>
          <a:blipFill>
            <a:blip r:embed="rId7"/>
            <a:stretch>
              <a:fillRect l="-77726" t="-72859" r="-18856" b="-176033"/>
            </a:stretch>
          </a:blipFill>
        </p:spPr>
      </p:sp>
      <p:sp>
        <p:nvSpPr>
          <p:cNvPr name="Freeform 28" id="28"/>
          <p:cNvSpPr/>
          <p:nvPr/>
        </p:nvSpPr>
        <p:spPr>
          <a:xfrm flipH="false" flipV="false" rot="0">
            <a:off x="1443110" y="2750661"/>
            <a:ext cx="4184668" cy="2790036"/>
          </a:xfrm>
          <a:custGeom>
            <a:avLst/>
            <a:gdLst/>
            <a:ahLst/>
            <a:cxnLst/>
            <a:rect r="r" b="b" t="t" l="l"/>
            <a:pathLst>
              <a:path h="2790036" w="4184668">
                <a:moveTo>
                  <a:pt x="0" y="0"/>
                </a:moveTo>
                <a:lnTo>
                  <a:pt x="4184668" y="0"/>
                </a:lnTo>
                <a:lnTo>
                  <a:pt x="4184668" y="2790036"/>
                </a:lnTo>
                <a:lnTo>
                  <a:pt x="0" y="2790036"/>
                </a:lnTo>
                <a:lnTo>
                  <a:pt x="0" y="0"/>
                </a:lnTo>
                <a:close/>
              </a:path>
            </a:pathLst>
          </a:custGeom>
          <a:blipFill>
            <a:blip r:embed="rId8"/>
            <a:stretch>
              <a:fillRect l="0" t="-43393" r="0" b="-98032"/>
            </a:stretch>
          </a:blipFill>
        </p:spPr>
      </p:sp>
      <p:sp>
        <p:nvSpPr>
          <p:cNvPr name="TextBox 29" id="29"/>
          <p:cNvSpPr txBox="true"/>
          <p:nvPr/>
        </p:nvSpPr>
        <p:spPr>
          <a:xfrm rot="0">
            <a:off x="1670096" y="5803671"/>
            <a:ext cx="3853062" cy="10668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Helloween James</a:t>
            </a:r>
          </a:p>
          <a:p>
            <a:pPr algn="ctr">
              <a:lnSpc>
                <a:spcPts val="4200"/>
              </a:lnSpc>
            </a:pPr>
          </a:p>
        </p:txBody>
      </p:sp>
      <p:sp>
        <p:nvSpPr>
          <p:cNvPr name="TextBox 30" id="30"/>
          <p:cNvSpPr txBox="true"/>
          <p:nvPr/>
        </p:nvSpPr>
        <p:spPr>
          <a:xfrm rot="0">
            <a:off x="1608913" y="6565144"/>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Project Manager &amp; Machine Learning Engineer</a:t>
            </a: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61504" y="634062"/>
            <a:ext cx="17164992" cy="9990159"/>
            <a:chOff x="0" y="0"/>
            <a:chExt cx="22886656" cy="13320212"/>
          </a:xfrm>
        </p:grpSpPr>
        <p:sp>
          <p:nvSpPr>
            <p:cNvPr name="Freeform 6" id="6"/>
            <p:cNvSpPr/>
            <p:nvPr/>
          </p:nvSpPr>
          <p:spPr>
            <a:xfrm flipH="false" flipV="false" rot="0">
              <a:off x="0" y="11822265"/>
              <a:ext cx="22886656" cy="1497947"/>
            </a:xfrm>
            <a:custGeom>
              <a:avLst/>
              <a:gdLst/>
              <a:ahLst/>
              <a:cxnLst/>
              <a:rect r="r" b="b" t="t" l="l"/>
              <a:pathLst>
                <a:path h="1497947" w="22886656">
                  <a:moveTo>
                    <a:pt x="0" y="0"/>
                  </a:moveTo>
                  <a:lnTo>
                    <a:pt x="22886656" y="0"/>
                  </a:lnTo>
                  <a:lnTo>
                    <a:pt x="22886656" y="1497947"/>
                  </a:lnTo>
                  <a:lnTo>
                    <a:pt x="0" y="1497947"/>
                  </a:lnTo>
                  <a:lnTo>
                    <a:pt x="0" y="0"/>
                  </a:lnTo>
                  <a:close/>
                </a:path>
              </a:pathLst>
            </a:custGeom>
            <a:blipFill>
              <a:blip r:embed="rId4"/>
              <a:stretch>
                <a:fillRect l="-1333" t="0" r="-1333" b="0"/>
              </a:stretch>
            </a:blipFill>
          </p:spPr>
        </p:sp>
        <p:grpSp>
          <p:nvGrpSpPr>
            <p:cNvPr name="Group 7" id="7"/>
            <p:cNvGrpSpPr/>
            <p:nvPr/>
          </p:nvGrpSpPr>
          <p:grpSpPr>
            <a:xfrm rot="0">
              <a:off x="0" y="0"/>
              <a:ext cx="22886656" cy="11914076"/>
              <a:chOff x="0" y="0"/>
              <a:chExt cx="4393781" cy="2287265"/>
            </a:xfrm>
          </p:grpSpPr>
          <p:sp>
            <p:nvSpPr>
              <p:cNvPr name="Freeform 8" id="8"/>
              <p:cNvSpPr/>
              <p:nvPr/>
            </p:nvSpPr>
            <p:spPr>
              <a:xfrm flipH="false" flipV="false" rot="0">
                <a:off x="0" y="0"/>
                <a:ext cx="4393781" cy="2287265"/>
              </a:xfrm>
              <a:custGeom>
                <a:avLst/>
                <a:gdLst/>
                <a:ahLst/>
                <a:cxnLst/>
                <a:rect r="r" b="b" t="t" l="l"/>
                <a:pathLst>
                  <a:path h="2287265" w="4393781">
                    <a:moveTo>
                      <a:pt x="0" y="0"/>
                    </a:moveTo>
                    <a:lnTo>
                      <a:pt x="4393781" y="0"/>
                    </a:lnTo>
                    <a:lnTo>
                      <a:pt x="4393781" y="2287265"/>
                    </a:lnTo>
                    <a:lnTo>
                      <a:pt x="0" y="2287265"/>
                    </a:lnTo>
                    <a:close/>
                  </a:path>
                </a:pathLst>
              </a:custGeom>
              <a:solidFill>
                <a:srgbClr val="052B6B"/>
              </a:solidFill>
            </p:spPr>
          </p:sp>
          <p:sp>
            <p:nvSpPr>
              <p:cNvPr name="TextBox 9" id="9"/>
              <p:cNvSpPr txBox="true"/>
              <p:nvPr/>
            </p:nvSpPr>
            <p:spPr>
              <a:xfrm>
                <a:off x="0" y="-38100"/>
                <a:ext cx="4393781" cy="2325365"/>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10" id="10"/>
          <p:cNvGrpSpPr/>
          <p:nvPr/>
        </p:nvGrpSpPr>
        <p:grpSpPr>
          <a:xfrm rot="0">
            <a:off x="2230772" y="2819170"/>
            <a:ext cx="2653018" cy="265301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28853" y="9258300"/>
            <a:ext cx="1441243" cy="859341"/>
          </a:xfrm>
          <a:custGeom>
            <a:avLst/>
            <a:gdLst/>
            <a:ahLst/>
            <a:cxnLst/>
            <a:rect r="r" b="b" t="t" l="l"/>
            <a:pathLst>
              <a:path h="859341" w="1441243">
                <a:moveTo>
                  <a:pt x="0" y="0"/>
                </a:moveTo>
                <a:lnTo>
                  <a:pt x="1441243" y="0"/>
                </a:lnTo>
                <a:lnTo>
                  <a:pt x="1441243" y="859341"/>
                </a:lnTo>
                <a:lnTo>
                  <a:pt x="0" y="859341"/>
                </a:lnTo>
                <a:lnTo>
                  <a:pt x="0" y="0"/>
                </a:lnTo>
                <a:close/>
              </a:path>
            </a:pathLst>
          </a:custGeom>
          <a:blipFill>
            <a:blip r:embed="rId5"/>
            <a:stretch>
              <a:fillRect l="0" t="0" r="0" b="0"/>
            </a:stretch>
          </a:blipFill>
        </p:spPr>
      </p:sp>
      <p:sp>
        <p:nvSpPr>
          <p:cNvPr name="Freeform 14" id="14"/>
          <p:cNvSpPr/>
          <p:nvPr/>
        </p:nvSpPr>
        <p:spPr>
          <a:xfrm flipH="false" flipV="false" rot="0">
            <a:off x="16538678" y="169359"/>
            <a:ext cx="1441243" cy="859341"/>
          </a:xfrm>
          <a:custGeom>
            <a:avLst/>
            <a:gdLst/>
            <a:ahLst/>
            <a:cxnLst/>
            <a:rect r="r" b="b" t="t" l="l"/>
            <a:pathLst>
              <a:path h="859341" w="1441243">
                <a:moveTo>
                  <a:pt x="0" y="0"/>
                </a:moveTo>
                <a:lnTo>
                  <a:pt x="1441244" y="0"/>
                </a:lnTo>
                <a:lnTo>
                  <a:pt x="1441244" y="859341"/>
                </a:lnTo>
                <a:lnTo>
                  <a:pt x="0" y="859341"/>
                </a:lnTo>
                <a:lnTo>
                  <a:pt x="0" y="0"/>
                </a:lnTo>
                <a:close/>
              </a:path>
            </a:pathLst>
          </a:custGeom>
          <a:blipFill>
            <a:blip r:embed="rId5"/>
            <a:stretch>
              <a:fillRect l="0" t="0" r="0" b="0"/>
            </a:stretch>
          </a:blipFill>
        </p:spPr>
      </p:sp>
      <p:grpSp>
        <p:nvGrpSpPr>
          <p:cNvPr name="Group 15" id="15"/>
          <p:cNvGrpSpPr/>
          <p:nvPr/>
        </p:nvGrpSpPr>
        <p:grpSpPr>
          <a:xfrm rot="0">
            <a:off x="7817491" y="2819170"/>
            <a:ext cx="2653018" cy="26530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404209" y="2819170"/>
            <a:ext cx="2653018" cy="265301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2599544" y="1853467"/>
            <a:ext cx="4811498" cy="3618721"/>
          </a:xfrm>
          <a:custGeom>
            <a:avLst/>
            <a:gdLst/>
            <a:ahLst/>
            <a:cxnLst/>
            <a:rect r="r" b="b" t="t" l="l"/>
            <a:pathLst>
              <a:path h="3618721" w="4811498">
                <a:moveTo>
                  <a:pt x="0" y="0"/>
                </a:moveTo>
                <a:lnTo>
                  <a:pt x="4811498" y="0"/>
                </a:lnTo>
                <a:lnTo>
                  <a:pt x="4811498" y="3618721"/>
                </a:lnTo>
                <a:lnTo>
                  <a:pt x="0" y="3618721"/>
                </a:lnTo>
                <a:lnTo>
                  <a:pt x="0" y="0"/>
                </a:lnTo>
                <a:close/>
              </a:path>
            </a:pathLst>
          </a:custGeom>
          <a:blipFill>
            <a:blip r:embed="rId6"/>
            <a:stretch>
              <a:fillRect l="0" t="0" r="0" b="-68305"/>
            </a:stretch>
          </a:blipFill>
        </p:spPr>
      </p:sp>
      <p:sp>
        <p:nvSpPr>
          <p:cNvPr name="Freeform 22" id="22"/>
          <p:cNvSpPr/>
          <p:nvPr/>
        </p:nvSpPr>
        <p:spPr>
          <a:xfrm flipH="false" flipV="false" rot="0">
            <a:off x="7217469" y="2819170"/>
            <a:ext cx="4304347" cy="2878480"/>
          </a:xfrm>
          <a:custGeom>
            <a:avLst/>
            <a:gdLst/>
            <a:ahLst/>
            <a:cxnLst/>
            <a:rect r="r" b="b" t="t" l="l"/>
            <a:pathLst>
              <a:path h="2878480" w="4304347">
                <a:moveTo>
                  <a:pt x="0" y="0"/>
                </a:moveTo>
                <a:lnTo>
                  <a:pt x="4304348" y="0"/>
                </a:lnTo>
                <a:lnTo>
                  <a:pt x="4304348" y="2878480"/>
                </a:lnTo>
                <a:lnTo>
                  <a:pt x="0" y="2878480"/>
                </a:lnTo>
                <a:lnTo>
                  <a:pt x="0" y="0"/>
                </a:lnTo>
                <a:close/>
              </a:path>
            </a:pathLst>
          </a:custGeom>
          <a:blipFill>
            <a:blip r:embed="rId7"/>
            <a:stretch>
              <a:fillRect l="0" t="-80030" r="-17012" b="-53270"/>
            </a:stretch>
          </a:blipFill>
        </p:spPr>
      </p:sp>
      <p:sp>
        <p:nvSpPr>
          <p:cNvPr name="TextBox 23" id="23"/>
          <p:cNvSpPr txBox="true"/>
          <p:nvPr/>
        </p:nvSpPr>
        <p:spPr>
          <a:xfrm rot="0">
            <a:off x="1855491" y="1009146"/>
            <a:ext cx="14577018" cy="1209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THIS IS OUR TEAM</a:t>
            </a:r>
          </a:p>
        </p:txBody>
      </p:sp>
      <p:sp>
        <p:nvSpPr>
          <p:cNvPr name="TextBox 24" id="24"/>
          <p:cNvSpPr txBox="true"/>
          <p:nvPr/>
        </p:nvSpPr>
        <p:spPr>
          <a:xfrm rot="0">
            <a:off x="7217469" y="5803671"/>
            <a:ext cx="3853062" cy="21336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Mohith Durga Srinivas Tripuramallu</a:t>
            </a:r>
          </a:p>
          <a:p>
            <a:pPr algn="ctr">
              <a:lnSpc>
                <a:spcPts val="4200"/>
              </a:lnSpc>
            </a:pPr>
          </a:p>
        </p:txBody>
      </p:sp>
      <p:sp>
        <p:nvSpPr>
          <p:cNvPr name="TextBox 25" id="25"/>
          <p:cNvSpPr txBox="true"/>
          <p:nvPr/>
        </p:nvSpPr>
        <p:spPr>
          <a:xfrm rot="0">
            <a:off x="12804188" y="5803671"/>
            <a:ext cx="3853062" cy="10668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Sai Rajeswari Ghanta</a:t>
            </a:r>
          </a:p>
        </p:txBody>
      </p:sp>
      <p:sp>
        <p:nvSpPr>
          <p:cNvPr name="TextBox 26" id="26"/>
          <p:cNvSpPr txBox="true"/>
          <p:nvPr/>
        </p:nvSpPr>
        <p:spPr>
          <a:xfrm rot="0">
            <a:off x="7217469" y="7670571"/>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Backend Developer</a:t>
            </a:r>
          </a:p>
        </p:txBody>
      </p:sp>
      <p:sp>
        <p:nvSpPr>
          <p:cNvPr name="TextBox 27" id="27"/>
          <p:cNvSpPr txBox="true"/>
          <p:nvPr/>
        </p:nvSpPr>
        <p:spPr>
          <a:xfrm rot="0">
            <a:off x="12804188" y="7003821"/>
            <a:ext cx="3853062" cy="2667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Quality Assurance Tester</a:t>
            </a:r>
          </a:p>
        </p:txBody>
      </p:sp>
      <p:sp>
        <p:nvSpPr>
          <p:cNvPr name="Freeform 28" id="28"/>
          <p:cNvSpPr/>
          <p:nvPr/>
        </p:nvSpPr>
        <p:spPr>
          <a:xfrm flipH="false" flipV="false" rot="0">
            <a:off x="1855491" y="2065516"/>
            <a:ext cx="3028300" cy="3406673"/>
          </a:xfrm>
          <a:custGeom>
            <a:avLst/>
            <a:gdLst/>
            <a:ahLst/>
            <a:cxnLst/>
            <a:rect r="r" b="b" t="t" l="l"/>
            <a:pathLst>
              <a:path h="3406673" w="3028300">
                <a:moveTo>
                  <a:pt x="0" y="0"/>
                </a:moveTo>
                <a:lnTo>
                  <a:pt x="3028300" y="0"/>
                </a:lnTo>
                <a:lnTo>
                  <a:pt x="3028300" y="3406672"/>
                </a:lnTo>
                <a:lnTo>
                  <a:pt x="0" y="3406672"/>
                </a:lnTo>
                <a:lnTo>
                  <a:pt x="0" y="0"/>
                </a:lnTo>
                <a:close/>
              </a:path>
            </a:pathLst>
          </a:custGeom>
          <a:blipFill>
            <a:blip r:embed="rId8"/>
            <a:stretch>
              <a:fillRect l="-27873" t="-28619" r="-27873" b="-84379"/>
            </a:stretch>
          </a:blipFill>
        </p:spPr>
      </p:sp>
      <p:sp>
        <p:nvSpPr>
          <p:cNvPr name="TextBox 29" id="29"/>
          <p:cNvSpPr txBox="true"/>
          <p:nvPr/>
        </p:nvSpPr>
        <p:spPr>
          <a:xfrm rot="0">
            <a:off x="1630751" y="5629141"/>
            <a:ext cx="3853062" cy="1600200"/>
          </a:xfrm>
          <a:prstGeom prst="rect">
            <a:avLst/>
          </a:prstGeom>
        </p:spPr>
        <p:txBody>
          <a:bodyPr anchor="t" rtlCol="false" tIns="0" lIns="0" bIns="0" rIns="0">
            <a:spAutoFit/>
          </a:bodyPr>
          <a:lstStyle/>
          <a:p>
            <a:pPr algn="ctr">
              <a:lnSpc>
                <a:spcPts val="4200"/>
              </a:lnSpc>
            </a:pPr>
            <a:r>
              <a:rPr lang="en-US" sz="3500" b="true">
                <a:solidFill>
                  <a:srgbClr val="FFFFFF"/>
                </a:solidFill>
                <a:latin typeface="Quicksand Bold"/>
                <a:ea typeface="Quicksand Bold"/>
                <a:cs typeface="Quicksand Bold"/>
                <a:sym typeface="Quicksand Bold"/>
              </a:rPr>
              <a:t>Bharadwaj Reddy Asireddy</a:t>
            </a:r>
          </a:p>
          <a:p>
            <a:pPr algn="ctr">
              <a:lnSpc>
                <a:spcPts val="4200"/>
              </a:lnSpc>
            </a:pPr>
          </a:p>
        </p:txBody>
      </p:sp>
      <p:sp>
        <p:nvSpPr>
          <p:cNvPr name="TextBox 30" id="30"/>
          <p:cNvSpPr txBox="true"/>
          <p:nvPr/>
        </p:nvSpPr>
        <p:spPr>
          <a:xfrm rot="0">
            <a:off x="1630858" y="6870471"/>
            <a:ext cx="3853062" cy="533400"/>
          </a:xfrm>
          <a:prstGeom prst="rect">
            <a:avLst/>
          </a:prstGeom>
        </p:spPr>
        <p:txBody>
          <a:bodyPr anchor="t" rtlCol="false" tIns="0" lIns="0" bIns="0" rIns="0">
            <a:spAutoFit/>
          </a:bodyPr>
          <a:lstStyle/>
          <a:p>
            <a:pPr algn="ctr">
              <a:lnSpc>
                <a:spcPts val="2160"/>
              </a:lnSpc>
            </a:pPr>
            <a:r>
              <a:rPr lang="en-US" sz="1800">
                <a:solidFill>
                  <a:srgbClr val="FFFFFF"/>
                </a:solidFill>
                <a:latin typeface="Quicksand"/>
                <a:ea typeface="Quicksand"/>
                <a:cs typeface="Quicksand"/>
                <a:sym typeface="Quicksand"/>
              </a:rPr>
              <a:t>Backend Developer &amp; UI/UX Designer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1028700"/>
            <a:ext cx="16230600" cy="9200883"/>
            <a:chOff x="0" y="0"/>
            <a:chExt cx="21640800" cy="12267844"/>
          </a:xfrm>
        </p:grpSpPr>
        <p:sp>
          <p:nvSpPr>
            <p:cNvPr name="Freeform 6" id="6"/>
            <p:cNvSpPr/>
            <p:nvPr/>
          </p:nvSpPr>
          <p:spPr>
            <a:xfrm flipH="false" flipV="false" rot="0">
              <a:off x="0" y="1088824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10972800"/>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52B6B"/>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0" id="10"/>
          <p:cNvSpPr/>
          <p:nvPr/>
        </p:nvSpPr>
        <p:spPr>
          <a:xfrm flipH="false" flipV="false" rot="0">
            <a:off x="1477940" y="3530168"/>
            <a:ext cx="3076066" cy="1834105"/>
          </a:xfrm>
          <a:custGeom>
            <a:avLst/>
            <a:gdLst/>
            <a:ahLst/>
            <a:cxnLst/>
            <a:rect r="r" b="b" t="t" l="l"/>
            <a:pathLst>
              <a:path h="1834105" w="3076066">
                <a:moveTo>
                  <a:pt x="0" y="0"/>
                </a:moveTo>
                <a:lnTo>
                  <a:pt x="3076067" y="0"/>
                </a:lnTo>
                <a:lnTo>
                  <a:pt x="3076067" y="1834104"/>
                </a:lnTo>
                <a:lnTo>
                  <a:pt x="0" y="1834104"/>
                </a:lnTo>
                <a:lnTo>
                  <a:pt x="0" y="0"/>
                </a:lnTo>
                <a:close/>
              </a:path>
            </a:pathLst>
          </a:custGeom>
          <a:blipFill>
            <a:blip r:embed="rId5"/>
            <a:stretch>
              <a:fillRect l="0" t="0" r="0" b="0"/>
            </a:stretch>
          </a:blipFill>
        </p:spPr>
      </p:sp>
      <p:sp>
        <p:nvSpPr>
          <p:cNvPr name="Freeform 11" id="11"/>
          <p:cNvSpPr/>
          <p:nvPr/>
        </p:nvSpPr>
        <p:spPr>
          <a:xfrm flipH="false" flipV="false" rot="0">
            <a:off x="1477940" y="1838355"/>
            <a:ext cx="6699618" cy="6610290"/>
          </a:xfrm>
          <a:custGeom>
            <a:avLst/>
            <a:gdLst/>
            <a:ahLst/>
            <a:cxnLst/>
            <a:rect r="r" b="b" t="t" l="l"/>
            <a:pathLst>
              <a:path h="6610290" w="6699618">
                <a:moveTo>
                  <a:pt x="0" y="0"/>
                </a:moveTo>
                <a:lnTo>
                  <a:pt x="6699619" y="0"/>
                </a:lnTo>
                <a:lnTo>
                  <a:pt x="6699619" y="6610290"/>
                </a:lnTo>
                <a:lnTo>
                  <a:pt x="0" y="6610290"/>
                </a:lnTo>
                <a:lnTo>
                  <a:pt x="0" y="0"/>
                </a:lnTo>
                <a:close/>
              </a:path>
            </a:pathLst>
          </a:custGeom>
          <a:blipFill>
            <a:blip r:embed="rId6"/>
            <a:stretch>
              <a:fillRect l="0" t="0" r="0" b="0"/>
            </a:stretch>
          </a:blipFill>
        </p:spPr>
      </p:sp>
      <p:sp>
        <p:nvSpPr>
          <p:cNvPr name="TextBox 12" id="12"/>
          <p:cNvSpPr txBox="true"/>
          <p:nvPr/>
        </p:nvSpPr>
        <p:spPr>
          <a:xfrm rot="0">
            <a:off x="8791779" y="1687178"/>
            <a:ext cx="8100221" cy="2352675"/>
          </a:xfrm>
          <a:prstGeom prst="rect">
            <a:avLst/>
          </a:prstGeom>
        </p:spPr>
        <p:txBody>
          <a:bodyPr anchor="t" rtlCol="false" tIns="0" lIns="0" bIns="0" rIns="0">
            <a:spAutoFit/>
          </a:bodyPr>
          <a:lstStyle/>
          <a:p>
            <a:pPr algn="ctr">
              <a:lnSpc>
                <a:spcPts val="9000"/>
              </a:lnSpc>
            </a:pPr>
            <a:r>
              <a:rPr lang="en-US" sz="9000" spc="413">
                <a:solidFill>
                  <a:srgbClr val="F4C624"/>
                </a:solidFill>
                <a:latin typeface="Anton"/>
                <a:ea typeface="Anton"/>
                <a:cs typeface="Anton"/>
                <a:sym typeface="Anton"/>
              </a:rPr>
              <a:t>PROBLEM STATEMENT</a:t>
            </a:r>
          </a:p>
        </p:txBody>
      </p:sp>
      <p:sp>
        <p:nvSpPr>
          <p:cNvPr name="TextBox 13" id="13"/>
          <p:cNvSpPr txBox="true"/>
          <p:nvPr/>
        </p:nvSpPr>
        <p:spPr>
          <a:xfrm rot="0">
            <a:off x="8791779" y="3973178"/>
            <a:ext cx="8100221" cy="5324475"/>
          </a:xfrm>
          <a:prstGeom prst="rect">
            <a:avLst/>
          </a:prstGeom>
        </p:spPr>
        <p:txBody>
          <a:bodyPr anchor="t" rtlCol="false" tIns="0" lIns="0" bIns="0" rIns="0">
            <a:spAutoFit/>
          </a:bodyPr>
          <a:lstStyle/>
          <a:p>
            <a:pPr algn="ctr">
              <a:lnSpc>
                <a:spcPts val="4200"/>
              </a:lnSpc>
            </a:pPr>
            <a:r>
              <a:rPr lang="en-US" sz="3000" b="true">
                <a:solidFill>
                  <a:srgbClr val="FFFFFF"/>
                </a:solidFill>
                <a:latin typeface="Quicksand Bold"/>
                <a:ea typeface="Quicksand Bold"/>
                <a:cs typeface="Quicksand Bold"/>
                <a:sym typeface="Quicksand Bold"/>
              </a:rPr>
              <a:t>The weather keeps changing constantly, which makes it unpredictable. This causes difficulties for people in selecting which clothes to wear. It causes inconvenience, discomfort, and even wasted time for people. Since people don’t know how the weather is going to be or can’t predict the weather, they may end up either being underdressed or overdressed.</a:t>
            </a:r>
          </a:p>
          <a:p>
            <a:pPr algn="ctr">
              <a:lnSpc>
                <a:spcPts val="4200"/>
              </a:lnSpc>
              <a:spcBef>
                <a:spcPct val="0"/>
              </a:spcBef>
            </a:pPr>
          </a:p>
        </p:txBody>
      </p:sp>
      <p:sp>
        <p:nvSpPr>
          <p:cNvPr name="Freeform 14" id="14"/>
          <p:cNvSpPr/>
          <p:nvPr/>
        </p:nvSpPr>
        <p:spPr>
          <a:xfrm flipH="false" flipV="false" rot="0">
            <a:off x="4642082" y="5411897"/>
            <a:ext cx="3693473" cy="2202233"/>
          </a:xfrm>
          <a:custGeom>
            <a:avLst/>
            <a:gdLst/>
            <a:ahLst/>
            <a:cxnLst/>
            <a:rect r="r" b="b" t="t" l="l"/>
            <a:pathLst>
              <a:path h="2202233" w="3693473">
                <a:moveTo>
                  <a:pt x="0" y="0"/>
                </a:moveTo>
                <a:lnTo>
                  <a:pt x="3693472" y="0"/>
                </a:lnTo>
                <a:lnTo>
                  <a:pt x="3693472" y="2202233"/>
                </a:lnTo>
                <a:lnTo>
                  <a:pt x="0" y="2202233"/>
                </a:lnTo>
                <a:lnTo>
                  <a:pt x="0" y="0"/>
                </a:lnTo>
                <a:close/>
              </a:path>
            </a:pathLst>
          </a:custGeom>
          <a:blipFill>
            <a:blip r:embed="rId5"/>
            <a:stretch>
              <a:fillRect l="0" t="0" r="0" b="0"/>
            </a:stretch>
          </a:blipFill>
        </p:spPr>
      </p:sp>
      <p:sp>
        <p:nvSpPr>
          <p:cNvPr name="Freeform 15" id="15"/>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5611233" y="2193526"/>
            <a:ext cx="7065534" cy="6871232"/>
          </a:xfrm>
          <a:custGeom>
            <a:avLst/>
            <a:gdLst/>
            <a:ahLst/>
            <a:cxnLst/>
            <a:rect r="r" b="b" t="t" l="l"/>
            <a:pathLst>
              <a:path h="6871232" w="7065534">
                <a:moveTo>
                  <a:pt x="0" y="0"/>
                </a:moveTo>
                <a:lnTo>
                  <a:pt x="7065534" y="0"/>
                </a:lnTo>
                <a:lnTo>
                  <a:pt x="7065534" y="6871231"/>
                </a:lnTo>
                <a:lnTo>
                  <a:pt x="0" y="6871231"/>
                </a:lnTo>
                <a:lnTo>
                  <a:pt x="0" y="0"/>
                </a:lnTo>
                <a:close/>
              </a:path>
            </a:pathLst>
          </a:custGeom>
          <a:blipFill>
            <a:blip r:embed="rId6"/>
            <a:stretch>
              <a:fillRect l="0" t="0" r="0" b="0"/>
            </a:stretch>
          </a:blipFill>
        </p:spPr>
      </p:sp>
      <p:sp>
        <p:nvSpPr>
          <p:cNvPr name="TextBox 13" id="13"/>
          <p:cNvSpPr txBox="true"/>
          <p:nvPr/>
        </p:nvSpPr>
        <p:spPr>
          <a:xfrm rot="0">
            <a:off x="5093889" y="1162050"/>
            <a:ext cx="8100221" cy="884565"/>
          </a:xfrm>
          <a:prstGeom prst="rect">
            <a:avLst/>
          </a:prstGeom>
        </p:spPr>
        <p:txBody>
          <a:bodyPr anchor="t" rtlCol="false" tIns="0" lIns="0" bIns="0" rIns="0">
            <a:spAutoFit/>
          </a:bodyPr>
          <a:lstStyle/>
          <a:p>
            <a:pPr algn="ctr">
              <a:lnSpc>
                <a:spcPts val="6700"/>
              </a:lnSpc>
            </a:pPr>
            <a:r>
              <a:rPr lang="en-US" sz="6700" spc="308">
                <a:solidFill>
                  <a:srgbClr val="F4C624"/>
                </a:solidFill>
                <a:latin typeface="Anton"/>
                <a:ea typeface="Anton"/>
                <a:cs typeface="Anton"/>
                <a:sym typeface="Anton"/>
              </a:rPr>
              <a:t>PROJECT DESCRIPTION</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1805" y="-67317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520588"/>
            <a:ext cx="16230600" cy="4057788"/>
            <a:chOff x="0" y="0"/>
            <a:chExt cx="21640800" cy="5410384"/>
          </a:xfrm>
        </p:grpSpPr>
        <p:sp>
          <p:nvSpPr>
            <p:cNvPr name="Freeform 6" id="6"/>
            <p:cNvSpPr/>
            <p:nvPr/>
          </p:nvSpPr>
          <p:spPr>
            <a:xfrm flipH="false" flipV="false" rot="0">
              <a:off x="0" y="4030783"/>
              <a:ext cx="21640800" cy="1379601"/>
            </a:xfrm>
            <a:custGeom>
              <a:avLst/>
              <a:gdLst/>
              <a:ahLst/>
              <a:cxnLst/>
              <a:rect r="r" b="b" t="t" l="l"/>
              <a:pathLst>
                <a:path h="1379601" w="21640800">
                  <a:moveTo>
                    <a:pt x="0" y="0"/>
                  </a:moveTo>
                  <a:lnTo>
                    <a:pt x="21640800" y="0"/>
                  </a:lnTo>
                  <a:lnTo>
                    <a:pt x="21640800" y="1379601"/>
                  </a:lnTo>
                  <a:lnTo>
                    <a:pt x="0" y="1379601"/>
                  </a:lnTo>
                  <a:lnTo>
                    <a:pt x="0" y="0"/>
                  </a:lnTo>
                  <a:close/>
                </a:path>
              </a:pathLst>
            </a:custGeom>
            <a:blipFill>
              <a:blip r:embed="rId4"/>
              <a:stretch>
                <a:fillRect l="0" t="0" r="0" b="0"/>
              </a:stretch>
            </a:blipFill>
          </p:spPr>
        </p:sp>
        <p:grpSp>
          <p:nvGrpSpPr>
            <p:cNvPr name="Group 7" id="7"/>
            <p:cNvGrpSpPr/>
            <p:nvPr/>
          </p:nvGrpSpPr>
          <p:grpSpPr>
            <a:xfrm rot="0">
              <a:off x="0" y="0"/>
              <a:ext cx="21640800" cy="4327765"/>
              <a:chOff x="0" y="0"/>
              <a:chExt cx="4274726" cy="854867"/>
            </a:xfrm>
          </p:grpSpPr>
          <p:sp>
            <p:nvSpPr>
              <p:cNvPr name="Freeform 8" id="8"/>
              <p:cNvSpPr/>
              <p:nvPr/>
            </p:nvSpPr>
            <p:spPr>
              <a:xfrm flipH="false" flipV="false" rot="0">
                <a:off x="0" y="0"/>
                <a:ext cx="4274726" cy="854867"/>
              </a:xfrm>
              <a:custGeom>
                <a:avLst/>
                <a:gdLst/>
                <a:ahLst/>
                <a:cxnLst/>
                <a:rect r="r" b="b" t="t" l="l"/>
                <a:pathLst>
                  <a:path h="854867" w="4274726">
                    <a:moveTo>
                      <a:pt x="0" y="0"/>
                    </a:moveTo>
                    <a:lnTo>
                      <a:pt x="4274726" y="0"/>
                    </a:lnTo>
                    <a:lnTo>
                      <a:pt x="4274726" y="854867"/>
                    </a:lnTo>
                    <a:lnTo>
                      <a:pt x="0" y="854867"/>
                    </a:lnTo>
                    <a:close/>
                  </a:path>
                </a:pathLst>
              </a:custGeom>
              <a:solidFill>
                <a:srgbClr val="052B6B"/>
              </a:solidFill>
            </p:spPr>
          </p:sp>
          <p:sp>
            <p:nvSpPr>
              <p:cNvPr name="TextBox 9" id="9"/>
              <p:cNvSpPr txBox="true"/>
              <p:nvPr/>
            </p:nvSpPr>
            <p:spPr>
              <a:xfrm>
                <a:off x="0" y="-38100"/>
                <a:ext cx="4274726" cy="892967"/>
              </a:xfrm>
              <a:prstGeom prst="rect">
                <a:avLst/>
              </a:prstGeom>
            </p:spPr>
            <p:txBody>
              <a:bodyPr anchor="ctr" rtlCol="false" tIns="50800" lIns="50800" bIns="50800" rIns="50800"/>
              <a:lstStyle/>
              <a:p>
                <a:pPr algn="ctr">
                  <a:lnSpc>
                    <a:spcPts val="2659"/>
                  </a:lnSpc>
                  <a:spcBef>
                    <a:spcPct val="0"/>
                  </a:spcBef>
                </a:pPr>
              </a:p>
            </p:txBody>
          </p:sp>
        </p:grpSp>
      </p:grpSp>
      <p:sp>
        <p:nvSpPr>
          <p:cNvPr name="TextBox 10" id="10"/>
          <p:cNvSpPr txBox="true"/>
          <p:nvPr/>
        </p:nvSpPr>
        <p:spPr>
          <a:xfrm rot="0">
            <a:off x="1855491" y="4448175"/>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PERSONAS</a:t>
            </a:r>
          </a:p>
        </p:txBody>
      </p:sp>
      <p:sp>
        <p:nvSpPr>
          <p:cNvPr name="Freeform 11" id="11"/>
          <p:cNvSpPr/>
          <p:nvPr/>
        </p:nvSpPr>
        <p:spPr>
          <a:xfrm flipH="false" flipV="false" rot="0">
            <a:off x="16546667" y="60901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781002" y="3095680"/>
            <a:ext cx="1425267" cy="849815"/>
          </a:xfrm>
          <a:custGeom>
            <a:avLst/>
            <a:gdLst/>
            <a:ahLst/>
            <a:cxnLst/>
            <a:rect r="r" b="b" t="t" l="l"/>
            <a:pathLst>
              <a:path h="849815" w="1425267">
                <a:moveTo>
                  <a:pt x="0" y="0"/>
                </a:moveTo>
                <a:lnTo>
                  <a:pt x="1425267" y="0"/>
                </a:lnTo>
                <a:lnTo>
                  <a:pt x="1425267" y="849816"/>
                </a:lnTo>
                <a:lnTo>
                  <a:pt x="0" y="849816"/>
                </a:lnTo>
                <a:lnTo>
                  <a:pt x="0" y="0"/>
                </a:lnTo>
                <a:close/>
              </a:path>
            </a:pathLst>
          </a:custGeom>
          <a:blipFill>
            <a:blip r:embed="rId5"/>
            <a:stretch>
              <a:fillRect l="0" t="0" r="0" b="0"/>
            </a:stretch>
          </a:blipFill>
        </p:spPr>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0976978" y="1965021"/>
            <a:ext cx="5967594" cy="6356958"/>
          </a:xfrm>
          <a:custGeom>
            <a:avLst/>
            <a:gdLst/>
            <a:ahLst/>
            <a:cxnLst/>
            <a:rect r="r" b="b" t="t" l="l"/>
            <a:pathLst>
              <a:path h="6356958" w="5967594">
                <a:moveTo>
                  <a:pt x="0" y="0"/>
                </a:moveTo>
                <a:lnTo>
                  <a:pt x="5967595" y="0"/>
                </a:lnTo>
                <a:lnTo>
                  <a:pt x="5967595" y="6356958"/>
                </a:lnTo>
                <a:lnTo>
                  <a:pt x="0" y="6356958"/>
                </a:lnTo>
                <a:lnTo>
                  <a:pt x="0" y="0"/>
                </a:lnTo>
                <a:close/>
              </a:path>
            </a:pathLst>
          </a:custGeom>
          <a:blipFill>
            <a:blip r:embed="rId6"/>
            <a:stretch>
              <a:fillRect l="0" t="0" r="0" b="0"/>
            </a:stretch>
          </a:blipFill>
        </p:spPr>
      </p:sp>
      <p:sp>
        <p:nvSpPr>
          <p:cNvPr name="TextBox 13" id="13"/>
          <p:cNvSpPr txBox="true"/>
          <p:nvPr/>
        </p:nvSpPr>
        <p:spPr>
          <a:xfrm rot="0">
            <a:off x="1028700" y="3078788"/>
            <a:ext cx="9369805" cy="544449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Quicksand"/>
                <a:ea typeface="Quicksand"/>
                <a:cs typeface="Quicksand"/>
                <a:sym typeface="Quicksand"/>
              </a:rPr>
              <a:t> This is Hannah, Age 28. She stays in New York City, NY and she is Product Manager.</a:t>
            </a:r>
          </a:p>
          <a:p>
            <a:pPr algn="l">
              <a:lnSpc>
                <a:spcPts val="3359"/>
              </a:lnSpc>
              <a:spcBef>
                <a:spcPct val="0"/>
              </a:spcBef>
            </a:pP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Life Style:</a:t>
            </a:r>
            <a:r>
              <a:rPr lang="en-US" sz="2399">
                <a:solidFill>
                  <a:srgbClr val="FFFFFF"/>
                </a:solidFill>
                <a:latin typeface="Quicksand"/>
                <a:ea typeface="Quicksand"/>
                <a:cs typeface="Quicksand"/>
                <a:sym typeface="Quicksand"/>
              </a:rPr>
              <a:t> She commutes everydays and she meets a lot of clients.</a:t>
            </a: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Weather and Clothing:</a:t>
            </a:r>
            <a:r>
              <a:rPr lang="en-US" sz="2399">
                <a:solidFill>
                  <a:srgbClr val="FFFFFF"/>
                </a:solidFill>
                <a:latin typeface="Quicksand"/>
                <a:ea typeface="Quicksand"/>
                <a:cs typeface="Quicksand"/>
                <a:sym typeface="Quicksand"/>
              </a:rPr>
              <a:t> NYC weather is totally unpredictable as it can rain, be sunny or be cold anytime. She likes wearing formal clothes.</a:t>
            </a:r>
          </a:p>
          <a:p>
            <a:pPr algn="l" marL="518157" indent="-259078" lvl="1">
              <a:lnSpc>
                <a:spcPts val="3359"/>
              </a:lnSpc>
              <a:buFont typeface="Arial"/>
              <a:buChar char="•"/>
            </a:pPr>
            <a:r>
              <a:rPr lang="en-US" b="true" sz="2399">
                <a:solidFill>
                  <a:srgbClr val="FFFFFF"/>
                </a:solidFill>
                <a:latin typeface="Quicksand Bold"/>
                <a:ea typeface="Quicksand Bold"/>
                <a:cs typeface="Quicksand Bold"/>
                <a:sym typeface="Quicksand Bold"/>
              </a:rPr>
              <a:t>Technology usage:</a:t>
            </a:r>
            <a:r>
              <a:rPr lang="en-US" sz="2399">
                <a:solidFill>
                  <a:srgbClr val="FFFFFF"/>
                </a:solidFill>
                <a:latin typeface="Quicksand"/>
                <a:ea typeface="Quicksand"/>
                <a:cs typeface="Quicksand"/>
                <a:sym typeface="Quicksand"/>
              </a:rPr>
              <a:t> She loves trying out new apps.</a:t>
            </a:r>
          </a:p>
          <a:p>
            <a:pPr algn="l" marL="518157" indent="-259078" lvl="1">
              <a:lnSpc>
                <a:spcPts val="3359"/>
              </a:lnSpc>
              <a:buFont typeface="Arial"/>
              <a:buChar char="•"/>
            </a:pPr>
            <a:r>
              <a:rPr lang="en-US" sz="2399">
                <a:solidFill>
                  <a:srgbClr val="FFFFFF"/>
                </a:solidFill>
                <a:latin typeface="Quicksand"/>
                <a:ea typeface="Quicksand"/>
                <a:cs typeface="Quicksand"/>
                <a:sym typeface="Quicksand"/>
              </a:rPr>
              <a:t>She is busy person and always wears uncomfortable dress which does not align well with weather, so she needs something which can set her to wear clothes which doesn't waste her time.</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HANNAH</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497045" y="-593511"/>
            <a:ext cx="24952993" cy="12445305"/>
            <a:chOff x="0" y="0"/>
            <a:chExt cx="33270657" cy="16593740"/>
          </a:xfrm>
        </p:grpSpPr>
        <p:sp>
          <p:nvSpPr>
            <p:cNvPr name="Freeform 3" id="3"/>
            <p:cNvSpPr/>
            <p:nvPr/>
          </p:nvSpPr>
          <p:spPr>
            <a:xfrm flipH="false" flipV="false" rot="0">
              <a:off x="0" y="0"/>
              <a:ext cx="16635329" cy="16593740"/>
            </a:xfrm>
            <a:custGeom>
              <a:avLst/>
              <a:gdLst/>
              <a:ahLst/>
              <a:cxnLst/>
              <a:rect r="r" b="b" t="t" l="l"/>
              <a:pathLst>
                <a:path h="16593740" w="16635329">
                  <a:moveTo>
                    <a:pt x="0" y="0"/>
                  </a:moveTo>
                  <a:lnTo>
                    <a:pt x="16635329" y="0"/>
                  </a:lnTo>
                  <a:lnTo>
                    <a:pt x="16635329" y="16593740"/>
                  </a:lnTo>
                  <a:lnTo>
                    <a:pt x="0" y="165937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635329" y="0"/>
              <a:ext cx="16635329" cy="16593740"/>
            </a:xfrm>
            <a:custGeom>
              <a:avLst/>
              <a:gdLst/>
              <a:ahLst/>
              <a:cxnLst/>
              <a:rect r="r" b="b" t="t" l="l"/>
              <a:pathLst>
                <a:path h="16593740" w="16635329">
                  <a:moveTo>
                    <a:pt x="16635328" y="0"/>
                  </a:moveTo>
                  <a:lnTo>
                    <a:pt x="0" y="0"/>
                  </a:lnTo>
                  <a:lnTo>
                    <a:pt x="0" y="16593740"/>
                  </a:lnTo>
                  <a:lnTo>
                    <a:pt x="16635328" y="16593740"/>
                  </a:lnTo>
                  <a:lnTo>
                    <a:pt x="16635328"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538549" y="626687"/>
            <a:ext cx="17210903" cy="10004908"/>
            <a:chOff x="0" y="0"/>
            <a:chExt cx="22947871" cy="13339878"/>
          </a:xfrm>
        </p:grpSpPr>
        <p:sp>
          <p:nvSpPr>
            <p:cNvPr name="Freeform 6" id="6"/>
            <p:cNvSpPr/>
            <p:nvPr/>
          </p:nvSpPr>
          <p:spPr>
            <a:xfrm flipH="false" flipV="false" rot="0">
              <a:off x="0" y="11839719"/>
              <a:ext cx="22947871" cy="1500158"/>
            </a:xfrm>
            <a:custGeom>
              <a:avLst/>
              <a:gdLst/>
              <a:ahLst/>
              <a:cxnLst/>
              <a:rect r="r" b="b" t="t" l="l"/>
              <a:pathLst>
                <a:path h="1500158" w="22947871">
                  <a:moveTo>
                    <a:pt x="0" y="0"/>
                  </a:moveTo>
                  <a:lnTo>
                    <a:pt x="22947871" y="0"/>
                  </a:lnTo>
                  <a:lnTo>
                    <a:pt x="22947871" y="1500159"/>
                  </a:lnTo>
                  <a:lnTo>
                    <a:pt x="0" y="1500159"/>
                  </a:lnTo>
                  <a:lnTo>
                    <a:pt x="0" y="0"/>
                  </a:lnTo>
                  <a:close/>
                </a:path>
              </a:pathLst>
            </a:custGeom>
            <a:blipFill>
              <a:blip r:embed="rId4"/>
              <a:stretch>
                <a:fillRect l="-1272" t="0" r="-1272" b="0"/>
              </a:stretch>
            </a:blipFill>
          </p:spPr>
        </p:sp>
        <p:grpSp>
          <p:nvGrpSpPr>
            <p:cNvPr name="Group 7" id="7"/>
            <p:cNvGrpSpPr/>
            <p:nvPr/>
          </p:nvGrpSpPr>
          <p:grpSpPr>
            <a:xfrm rot="0">
              <a:off x="0" y="0"/>
              <a:ext cx="22947871" cy="11931665"/>
              <a:chOff x="0" y="0"/>
              <a:chExt cx="4401194" cy="2288386"/>
            </a:xfrm>
          </p:grpSpPr>
          <p:sp>
            <p:nvSpPr>
              <p:cNvPr name="Freeform 8" id="8"/>
              <p:cNvSpPr/>
              <p:nvPr/>
            </p:nvSpPr>
            <p:spPr>
              <a:xfrm flipH="false" flipV="false" rot="0">
                <a:off x="0" y="0"/>
                <a:ext cx="4401194" cy="2288386"/>
              </a:xfrm>
              <a:custGeom>
                <a:avLst/>
                <a:gdLst/>
                <a:ahLst/>
                <a:cxnLst/>
                <a:rect r="r" b="b" t="t" l="l"/>
                <a:pathLst>
                  <a:path h="2288386" w="4401194">
                    <a:moveTo>
                      <a:pt x="0" y="0"/>
                    </a:moveTo>
                    <a:lnTo>
                      <a:pt x="4401194" y="0"/>
                    </a:lnTo>
                    <a:lnTo>
                      <a:pt x="4401194" y="2288386"/>
                    </a:lnTo>
                    <a:lnTo>
                      <a:pt x="0" y="2288386"/>
                    </a:lnTo>
                    <a:close/>
                  </a:path>
                </a:pathLst>
              </a:custGeom>
              <a:solidFill>
                <a:srgbClr val="052B6B"/>
              </a:solidFill>
            </p:spPr>
          </p:sp>
          <p:sp>
            <p:nvSpPr>
              <p:cNvPr name="TextBox 9" id="9"/>
              <p:cNvSpPr txBox="true"/>
              <p:nvPr/>
            </p:nvSpPr>
            <p:spPr>
              <a:xfrm>
                <a:off x="0" y="-38100"/>
                <a:ext cx="4401194" cy="2326486"/>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129262" y="139926"/>
            <a:ext cx="2344204" cy="1397732"/>
          </a:xfrm>
          <a:custGeom>
            <a:avLst/>
            <a:gdLst/>
            <a:ahLst/>
            <a:cxnLst/>
            <a:rect r="r" b="b" t="t" l="l"/>
            <a:pathLst>
              <a:path h="1397732" w="2344204">
                <a:moveTo>
                  <a:pt x="0" y="0"/>
                </a:moveTo>
                <a:lnTo>
                  <a:pt x="2344204" y="0"/>
                </a:lnTo>
                <a:lnTo>
                  <a:pt x="2344204" y="1397732"/>
                </a:lnTo>
                <a:lnTo>
                  <a:pt x="0" y="1397732"/>
                </a:lnTo>
                <a:lnTo>
                  <a:pt x="0" y="0"/>
                </a:lnTo>
                <a:close/>
              </a:path>
            </a:pathLst>
          </a:custGeom>
          <a:blipFill>
            <a:blip r:embed="rId5"/>
            <a:stretch>
              <a:fillRect l="0" t="0" r="0" b="0"/>
            </a:stretch>
          </a:blipFill>
        </p:spPr>
      </p:sp>
      <p:sp>
        <p:nvSpPr>
          <p:cNvPr name="Freeform 11" id="11"/>
          <p:cNvSpPr/>
          <p:nvPr/>
        </p:nvSpPr>
        <p:spPr>
          <a:xfrm flipH="false" flipV="false" rot="0">
            <a:off x="16546667" y="8833392"/>
            <a:ext cx="1425267" cy="849815"/>
          </a:xfrm>
          <a:custGeom>
            <a:avLst/>
            <a:gdLst/>
            <a:ahLst/>
            <a:cxnLst/>
            <a:rect r="r" b="b" t="t" l="l"/>
            <a:pathLst>
              <a:path h="849815" w="1425267">
                <a:moveTo>
                  <a:pt x="0" y="0"/>
                </a:moveTo>
                <a:lnTo>
                  <a:pt x="1425266" y="0"/>
                </a:lnTo>
                <a:lnTo>
                  <a:pt x="1425266" y="849816"/>
                </a:lnTo>
                <a:lnTo>
                  <a:pt x="0" y="849816"/>
                </a:lnTo>
                <a:lnTo>
                  <a:pt x="0" y="0"/>
                </a:lnTo>
                <a:close/>
              </a:path>
            </a:pathLst>
          </a:custGeom>
          <a:blipFill>
            <a:blip r:embed="rId5"/>
            <a:stretch>
              <a:fillRect l="0" t="0" r="0" b="0"/>
            </a:stretch>
          </a:blipFill>
        </p:spPr>
      </p:sp>
      <p:sp>
        <p:nvSpPr>
          <p:cNvPr name="Freeform 12" id="12"/>
          <p:cNvSpPr/>
          <p:nvPr/>
        </p:nvSpPr>
        <p:spPr>
          <a:xfrm flipH="false" flipV="false" rot="0">
            <a:off x="11770130" y="2318131"/>
            <a:ext cx="4776537" cy="5970671"/>
          </a:xfrm>
          <a:custGeom>
            <a:avLst/>
            <a:gdLst/>
            <a:ahLst/>
            <a:cxnLst/>
            <a:rect r="r" b="b" t="t" l="l"/>
            <a:pathLst>
              <a:path h="5970671" w="4776537">
                <a:moveTo>
                  <a:pt x="0" y="0"/>
                </a:moveTo>
                <a:lnTo>
                  <a:pt x="4776537" y="0"/>
                </a:lnTo>
                <a:lnTo>
                  <a:pt x="4776537" y="5970671"/>
                </a:lnTo>
                <a:lnTo>
                  <a:pt x="0" y="5970671"/>
                </a:lnTo>
                <a:lnTo>
                  <a:pt x="0" y="0"/>
                </a:lnTo>
                <a:close/>
              </a:path>
            </a:pathLst>
          </a:custGeom>
          <a:blipFill>
            <a:blip r:embed="rId6"/>
            <a:stretch>
              <a:fillRect l="0" t="0" r="0" b="0"/>
            </a:stretch>
          </a:blipFill>
        </p:spPr>
      </p:sp>
      <p:sp>
        <p:nvSpPr>
          <p:cNvPr name="TextBox 13" id="13"/>
          <p:cNvSpPr txBox="true"/>
          <p:nvPr/>
        </p:nvSpPr>
        <p:spPr>
          <a:xfrm rot="0">
            <a:off x="1028700" y="3115563"/>
            <a:ext cx="9369805" cy="54590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Quicksand"/>
                <a:ea typeface="Quicksand"/>
                <a:cs typeface="Quicksand"/>
                <a:sym typeface="Quicksand"/>
              </a:rPr>
              <a:t>This is Jason, Age 34. He stays in Seattle, WA, and he is a Software Engineer.</a:t>
            </a:r>
          </a:p>
          <a:p>
            <a:pPr algn="l">
              <a:lnSpc>
                <a:spcPts val="3079"/>
              </a:lnSpc>
              <a:spcBef>
                <a:spcPct val="0"/>
              </a:spcBef>
            </a:pP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He commutes to the office twice a week and enjoys biking when the weather permits.</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Seattle's weather is unpredictable, with frequent rain and sudden changes. He prefers casual and comfortable clothing but often finds himself either underdressed for cold weather or overdressed when it warms up unexpectedly.</a:t>
            </a:r>
          </a:p>
          <a:p>
            <a:pPr algn="l" marL="474978" indent="-237489" lvl="1">
              <a:lnSpc>
                <a:spcPts val="3079"/>
              </a:lnSpc>
              <a:buFont typeface="Arial"/>
              <a:buChar char="•"/>
            </a:pPr>
            <a:r>
              <a:rPr lang="en-US" b="true" sz="2199">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He is tech-savvy and enjoys trying out new apps to improve efficiency.</a:t>
            </a:r>
          </a:p>
          <a:p>
            <a:pPr algn="l" marL="474978" indent="-237489" lvl="1">
              <a:lnSpc>
                <a:spcPts val="3079"/>
              </a:lnSpc>
              <a:buFont typeface="Arial"/>
              <a:buChar char="•"/>
            </a:pPr>
            <a:r>
              <a:rPr lang="en-US" sz="2199">
                <a:solidFill>
                  <a:srgbClr val="FFFFFF"/>
                </a:solidFill>
                <a:latin typeface="Quicksand"/>
                <a:ea typeface="Quicksand"/>
                <a:cs typeface="Quicksand"/>
                <a:sym typeface="Quicksand"/>
              </a:rPr>
              <a:t>He frequently faces issue with choosing the right clothes due to the constant change in weather and he needs a solution that helps him dress appropriately for the day.</a:t>
            </a:r>
          </a:p>
        </p:txBody>
      </p:sp>
      <p:sp>
        <p:nvSpPr>
          <p:cNvPr name="TextBox 14" id="14"/>
          <p:cNvSpPr txBox="true"/>
          <p:nvPr/>
        </p:nvSpPr>
        <p:spPr>
          <a:xfrm rot="0">
            <a:off x="-1574906" y="1284389"/>
            <a:ext cx="14577018" cy="1381125"/>
          </a:xfrm>
          <a:prstGeom prst="rect">
            <a:avLst/>
          </a:prstGeom>
        </p:spPr>
        <p:txBody>
          <a:bodyPr anchor="t" rtlCol="false" tIns="0" lIns="0" bIns="0" rIns="0">
            <a:spAutoFit/>
          </a:bodyPr>
          <a:lstStyle/>
          <a:p>
            <a:pPr algn="ctr">
              <a:lnSpc>
                <a:spcPts val="10800"/>
              </a:lnSpc>
            </a:pPr>
            <a:r>
              <a:rPr lang="en-US" sz="9000" spc="413">
                <a:solidFill>
                  <a:srgbClr val="F4C624"/>
                </a:solidFill>
                <a:latin typeface="Anton"/>
                <a:ea typeface="Anton"/>
                <a:cs typeface="Anton"/>
                <a:sym typeface="Anton"/>
              </a:rPr>
              <a:t>JASON</a:t>
            </a: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DAGRosvW90g</dc:identifier>
  <dcterms:modified xsi:type="dcterms:W3CDTF">2011-08-01T06:04:30Z</dcterms:modified>
  <cp:revision>1</cp:revision>
  <dc:title>plan de viaje</dc:title>
</cp:coreProperties>
</file>